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90" r:id="rId1"/>
  </p:sldMasterIdLst>
  <p:notesMasterIdLst>
    <p:notesMasterId r:id="rId42"/>
  </p:notesMasterIdLst>
  <p:sldIdLst>
    <p:sldId id="256" r:id="rId2"/>
    <p:sldId id="350" r:id="rId3"/>
    <p:sldId id="343" r:id="rId4"/>
    <p:sldId id="357" r:id="rId5"/>
    <p:sldId id="356" r:id="rId6"/>
    <p:sldId id="358" r:id="rId7"/>
    <p:sldId id="359" r:id="rId8"/>
    <p:sldId id="360" r:id="rId9"/>
    <p:sldId id="361" r:id="rId10"/>
    <p:sldId id="362" r:id="rId11"/>
    <p:sldId id="363" r:id="rId12"/>
    <p:sldId id="364" r:id="rId13"/>
    <p:sldId id="365" r:id="rId14"/>
    <p:sldId id="366" r:id="rId15"/>
    <p:sldId id="367" r:id="rId16"/>
    <p:sldId id="368" r:id="rId17"/>
    <p:sldId id="369" r:id="rId18"/>
    <p:sldId id="370" r:id="rId19"/>
    <p:sldId id="371" r:id="rId20"/>
    <p:sldId id="372" r:id="rId21"/>
    <p:sldId id="373" r:id="rId22"/>
    <p:sldId id="375" r:id="rId23"/>
    <p:sldId id="374" r:id="rId24"/>
    <p:sldId id="376" r:id="rId25"/>
    <p:sldId id="377" r:id="rId26"/>
    <p:sldId id="379" r:id="rId27"/>
    <p:sldId id="378" r:id="rId28"/>
    <p:sldId id="380" r:id="rId29"/>
    <p:sldId id="381" r:id="rId30"/>
    <p:sldId id="382" r:id="rId31"/>
    <p:sldId id="383" r:id="rId32"/>
    <p:sldId id="384" r:id="rId33"/>
    <p:sldId id="385" r:id="rId34"/>
    <p:sldId id="386" r:id="rId35"/>
    <p:sldId id="387" r:id="rId36"/>
    <p:sldId id="388" r:id="rId37"/>
    <p:sldId id="389" r:id="rId38"/>
    <p:sldId id="390" r:id="rId39"/>
    <p:sldId id="391" r:id="rId40"/>
    <p:sldId id="285" r:id="rId41"/>
  </p:sldIdLst>
  <p:sldSz cx="9144000" cy="6858000" type="screen4x3"/>
  <p:notesSz cx="6858000" cy="9144000"/>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黑体" panose="02010609060101010101" pitchFamily="49"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黑体" panose="02010609060101010101" pitchFamily="49"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黑体" panose="02010609060101010101" pitchFamily="49"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黑体" panose="02010609060101010101" pitchFamily="49"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黑体" panose="02010609060101010101" pitchFamily="49"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黑体" panose="02010609060101010101" pitchFamily="49"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黑体" panose="02010609060101010101" pitchFamily="49"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黑体" panose="02010609060101010101" pitchFamily="49"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Arial" panose="020B0604020202020204" pitchFamily="34" charset="0"/>
        <a:ea typeface="黑体" panose="02010609060101010101" pitchFamily="49" charset="-122"/>
      </a:defRPr>
    </a:lvl9pPr>
  </p:defaultTextStyle>
  <p:extLst>
    <p:ext uri="{EFAFB233-063F-42B5-8137-9DF3F51BA10A}">
      <p15:sldGuideLst xmlns:p15="http://schemas.microsoft.com/office/powerpoint/2012/main">
        <p15:guide id="1" orient="horz" pos="2162">
          <p15:clr>
            <a:srgbClr val="A4A3A4"/>
          </p15:clr>
        </p15:guide>
        <p15:guide id="2" pos="288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36" autoAdjust="0"/>
  </p:normalViewPr>
  <p:slideViewPr>
    <p:cSldViewPr showGuides="1">
      <p:cViewPr varScale="1">
        <p:scale>
          <a:sx n="106" d="100"/>
          <a:sy n="106" d="100"/>
        </p:scale>
        <p:origin x="780" y="108"/>
      </p:cViewPr>
      <p:guideLst>
        <p:guide orient="horz" pos="2162"/>
        <p:guide pos="2888"/>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F0D6E5-D20F-4589-8ADF-019CCCEE58FD}"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zh-CN" altLang="en-US"/>
        </a:p>
      </dgm:t>
    </dgm:pt>
    <dgm:pt modelId="{B09B7F8D-F479-421B-83E3-66A42CE136E2}">
      <dgm:prSet phldrT="[文本]">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zh-CN" altLang="en-US" dirty="0" smtClean="0">
              <a:latin typeface="黑体" panose="02010609060101010101" pitchFamily="49" charset="-122"/>
              <a:ea typeface="黑体" panose="02010609060101010101" pitchFamily="49" charset="-122"/>
            </a:rPr>
            <a:t>一、背景与意义</a:t>
          </a:r>
          <a:endParaRPr lang="zh-CN" altLang="en-US" dirty="0">
            <a:latin typeface="黑体" panose="02010609060101010101" pitchFamily="49" charset="-122"/>
            <a:ea typeface="黑体" panose="02010609060101010101" pitchFamily="49" charset="-122"/>
          </a:endParaRPr>
        </a:p>
      </dgm:t>
    </dgm:pt>
    <dgm:pt modelId="{B9D536D1-E464-4F77-8E24-53EB3888C8F4}" type="parTrans" cxnId="{2DB22950-4FA2-4E8B-9E25-1451C12CF0D2}">
      <dgm:prSet/>
      <dgm:spPr/>
      <dgm:t>
        <a:bodyPr/>
        <a:lstStyle/>
        <a:p>
          <a:endParaRPr lang="zh-CN" altLang="en-US">
            <a:latin typeface="黑体" panose="02010609060101010101" pitchFamily="49" charset="-122"/>
            <a:ea typeface="黑体" panose="02010609060101010101" pitchFamily="49" charset="-122"/>
          </a:endParaRPr>
        </a:p>
      </dgm:t>
    </dgm:pt>
    <dgm:pt modelId="{9797772B-BAF0-400D-84EC-2A05C4F545A2}" type="sibTrans" cxnId="{2DB22950-4FA2-4E8B-9E25-1451C12CF0D2}">
      <dgm:prSet/>
      <dgm:spPr/>
      <dgm:t>
        <a:bodyPr/>
        <a:lstStyle/>
        <a:p>
          <a:endParaRPr lang="zh-CN" altLang="en-US">
            <a:latin typeface="黑体" panose="02010609060101010101" pitchFamily="49" charset="-122"/>
            <a:ea typeface="黑体" panose="02010609060101010101" pitchFamily="49" charset="-122"/>
          </a:endParaRPr>
        </a:p>
      </dgm:t>
    </dgm:pt>
    <dgm:pt modelId="{2EB5C21B-EE80-4FA8-8E50-700533CB52E1}">
      <dgm:prSet phldrT="[文本]"/>
      <dgm:spPr/>
      <dgm:t>
        <a:bodyPr/>
        <a:lstStyle/>
        <a:p>
          <a:r>
            <a:rPr lang="zh-CN" altLang="en-US" dirty="0" smtClean="0">
              <a:latin typeface="黑体" panose="02010609060101010101" pitchFamily="49" charset="-122"/>
              <a:ea typeface="黑体" panose="02010609060101010101" pitchFamily="49" charset="-122"/>
            </a:rPr>
            <a:t>二、深度学习基础</a:t>
          </a:r>
          <a:endParaRPr lang="zh-CN" altLang="en-US" dirty="0">
            <a:latin typeface="黑体" panose="02010609060101010101" pitchFamily="49" charset="-122"/>
            <a:ea typeface="黑体" panose="02010609060101010101" pitchFamily="49" charset="-122"/>
          </a:endParaRPr>
        </a:p>
      </dgm:t>
    </dgm:pt>
    <dgm:pt modelId="{A6D54F67-A9BF-416E-8DAF-8A84BFF14737}" type="parTrans" cxnId="{19E5D322-E860-482F-A94E-74B46688366F}">
      <dgm:prSet/>
      <dgm:spPr/>
      <dgm:t>
        <a:bodyPr/>
        <a:lstStyle/>
        <a:p>
          <a:endParaRPr lang="zh-CN" altLang="en-US">
            <a:latin typeface="黑体" panose="02010609060101010101" pitchFamily="49" charset="-122"/>
            <a:ea typeface="黑体" panose="02010609060101010101" pitchFamily="49" charset="-122"/>
          </a:endParaRPr>
        </a:p>
      </dgm:t>
    </dgm:pt>
    <dgm:pt modelId="{F7BE30A9-F337-45BA-BD81-979110410683}" type="sibTrans" cxnId="{19E5D322-E860-482F-A94E-74B46688366F}">
      <dgm:prSet/>
      <dgm:spPr/>
      <dgm:t>
        <a:bodyPr/>
        <a:lstStyle/>
        <a:p>
          <a:endParaRPr lang="zh-CN" altLang="en-US">
            <a:latin typeface="黑体" panose="02010609060101010101" pitchFamily="49" charset="-122"/>
            <a:ea typeface="黑体" panose="02010609060101010101" pitchFamily="49" charset="-122"/>
          </a:endParaRPr>
        </a:p>
      </dgm:t>
    </dgm:pt>
    <dgm:pt modelId="{12F0F7C5-A3A1-40E1-9565-EA521437A6A7}">
      <dgm:prSet phldrT="[文本]"/>
      <dgm:spPr/>
      <dgm:t>
        <a:bodyPr/>
        <a:lstStyle/>
        <a:p>
          <a:r>
            <a:rPr lang="zh-CN" altLang="en-US" dirty="0" smtClean="0">
              <a:latin typeface="黑体" panose="02010609060101010101" pitchFamily="49" charset="-122"/>
              <a:ea typeface="黑体" panose="02010609060101010101" pitchFamily="49" charset="-122"/>
            </a:rPr>
            <a:t>三、地下探测仿真技术</a:t>
          </a:r>
          <a:endParaRPr lang="zh-CN" altLang="en-US" dirty="0">
            <a:latin typeface="黑体" panose="02010609060101010101" pitchFamily="49" charset="-122"/>
            <a:ea typeface="黑体" panose="02010609060101010101" pitchFamily="49" charset="-122"/>
          </a:endParaRPr>
        </a:p>
      </dgm:t>
    </dgm:pt>
    <dgm:pt modelId="{AC88412F-2F83-43BA-9C76-49386006D973}" type="parTrans" cxnId="{9F46B293-A783-4575-A646-AC1B9BED73DF}">
      <dgm:prSet/>
      <dgm:spPr/>
      <dgm:t>
        <a:bodyPr/>
        <a:lstStyle/>
        <a:p>
          <a:endParaRPr lang="zh-CN" altLang="en-US">
            <a:latin typeface="黑体" panose="02010609060101010101" pitchFamily="49" charset="-122"/>
            <a:ea typeface="黑体" panose="02010609060101010101" pitchFamily="49" charset="-122"/>
          </a:endParaRPr>
        </a:p>
      </dgm:t>
    </dgm:pt>
    <dgm:pt modelId="{D428E282-1311-48F9-935C-997C8909F6E0}" type="sibTrans" cxnId="{9F46B293-A783-4575-A646-AC1B9BED73DF}">
      <dgm:prSet/>
      <dgm:spPr/>
      <dgm:t>
        <a:bodyPr/>
        <a:lstStyle/>
        <a:p>
          <a:endParaRPr lang="zh-CN" altLang="en-US">
            <a:latin typeface="黑体" panose="02010609060101010101" pitchFamily="49" charset="-122"/>
            <a:ea typeface="黑体" panose="02010609060101010101" pitchFamily="49" charset="-122"/>
          </a:endParaRPr>
        </a:p>
      </dgm:t>
    </dgm:pt>
    <dgm:pt modelId="{92C2B26E-72C7-482A-8F9F-7CA6091889BD}">
      <dgm:prSet/>
      <dgm:spPr/>
      <dgm:t>
        <a:bodyPr/>
        <a:lstStyle/>
        <a:p>
          <a:r>
            <a:rPr lang="zh-CN" altLang="en-US" dirty="0" smtClean="0">
              <a:latin typeface="黑体" panose="02010609060101010101" pitchFamily="49" charset="-122"/>
              <a:ea typeface="黑体" panose="02010609060101010101" pitchFamily="49" charset="-122"/>
            </a:rPr>
            <a:t>四、基于深度学习的目标识别</a:t>
          </a:r>
          <a:endParaRPr lang="zh-CN" altLang="en-US" dirty="0">
            <a:latin typeface="黑体" panose="02010609060101010101" pitchFamily="49" charset="-122"/>
            <a:ea typeface="黑体" panose="02010609060101010101" pitchFamily="49" charset="-122"/>
          </a:endParaRPr>
        </a:p>
      </dgm:t>
    </dgm:pt>
    <dgm:pt modelId="{71E0F56D-D70E-40F1-A0FC-1B830A9DA895}" type="parTrans" cxnId="{0430D0AB-4D03-45AF-9C8D-DE082A748CF0}">
      <dgm:prSet/>
      <dgm:spPr/>
      <dgm:t>
        <a:bodyPr/>
        <a:lstStyle/>
        <a:p>
          <a:endParaRPr lang="zh-CN" altLang="en-US">
            <a:latin typeface="黑体" panose="02010609060101010101" pitchFamily="49" charset="-122"/>
            <a:ea typeface="黑体" panose="02010609060101010101" pitchFamily="49" charset="-122"/>
          </a:endParaRPr>
        </a:p>
      </dgm:t>
    </dgm:pt>
    <dgm:pt modelId="{3D08F4DD-EBFD-44C0-90A3-1D0CAE9F6DCE}" type="sibTrans" cxnId="{0430D0AB-4D03-45AF-9C8D-DE082A748CF0}">
      <dgm:prSet/>
      <dgm:spPr/>
      <dgm:t>
        <a:bodyPr/>
        <a:lstStyle/>
        <a:p>
          <a:endParaRPr lang="zh-CN" altLang="en-US">
            <a:latin typeface="黑体" panose="02010609060101010101" pitchFamily="49" charset="-122"/>
            <a:ea typeface="黑体" panose="02010609060101010101" pitchFamily="49" charset="-122"/>
          </a:endParaRPr>
        </a:p>
      </dgm:t>
    </dgm:pt>
    <dgm:pt modelId="{FAC55D3E-386C-4D66-8EC0-D3334E877F17}">
      <dgm:prSet/>
      <dgm:spPr/>
      <dgm:t>
        <a:bodyPr/>
        <a:lstStyle/>
        <a:p>
          <a:r>
            <a:rPr lang="zh-CN" altLang="en-US" dirty="0" smtClean="0">
              <a:latin typeface="黑体" panose="02010609060101010101" pitchFamily="49" charset="-122"/>
              <a:ea typeface="黑体" panose="02010609060101010101" pitchFamily="49" charset="-122"/>
            </a:rPr>
            <a:t>五、总结与展望</a:t>
          </a:r>
          <a:endParaRPr lang="zh-CN" altLang="en-US" dirty="0">
            <a:latin typeface="黑体" panose="02010609060101010101" pitchFamily="49" charset="-122"/>
            <a:ea typeface="黑体" panose="02010609060101010101" pitchFamily="49" charset="-122"/>
          </a:endParaRPr>
        </a:p>
      </dgm:t>
    </dgm:pt>
    <dgm:pt modelId="{D5BB2D86-E6D0-4BD1-AC58-601711CBDDFC}" type="parTrans" cxnId="{15F8F87D-B305-4436-8A4B-8FF0DCF363D8}">
      <dgm:prSet/>
      <dgm:spPr/>
      <dgm:t>
        <a:bodyPr/>
        <a:lstStyle/>
        <a:p>
          <a:endParaRPr lang="zh-CN" altLang="en-US">
            <a:latin typeface="黑体" panose="02010609060101010101" pitchFamily="49" charset="-122"/>
            <a:ea typeface="黑体" panose="02010609060101010101" pitchFamily="49" charset="-122"/>
          </a:endParaRPr>
        </a:p>
      </dgm:t>
    </dgm:pt>
    <dgm:pt modelId="{D3A15F0C-2AF7-4EB6-8497-A6FF001F4E16}" type="sibTrans" cxnId="{15F8F87D-B305-4436-8A4B-8FF0DCF363D8}">
      <dgm:prSet/>
      <dgm:spPr/>
      <dgm:t>
        <a:bodyPr/>
        <a:lstStyle/>
        <a:p>
          <a:endParaRPr lang="zh-CN" altLang="en-US">
            <a:latin typeface="黑体" panose="02010609060101010101" pitchFamily="49" charset="-122"/>
            <a:ea typeface="黑体" panose="02010609060101010101" pitchFamily="49" charset="-122"/>
          </a:endParaRPr>
        </a:p>
      </dgm:t>
    </dgm:pt>
    <dgm:pt modelId="{87C39637-FF10-40F3-8ABE-00B4BF0F52E4}">
      <dgm:prSet/>
      <dgm:spPr/>
      <dgm:t>
        <a:bodyPr/>
        <a:lstStyle/>
        <a:p>
          <a:endParaRPr lang="zh-CN" altLang="en-US" dirty="0"/>
        </a:p>
      </dgm:t>
    </dgm:pt>
    <dgm:pt modelId="{95199F3B-E611-44BE-942F-4904853F8B87}" type="parTrans" cxnId="{E10124EE-9AB0-450F-82AF-A60C5CDB9A10}">
      <dgm:prSet/>
      <dgm:spPr/>
      <dgm:t>
        <a:bodyPr/>
        <a:lstStyle/>
        <a:p>
          <a:endParaRPr lang="zh-CN" altLang="en-US"/>
        </a:p>
      </dgm:t>
    </dgm:pt>
    <dgm:pt modelId="{AF0865C4-8BAD-4A5A-89F8-FBA8C2D5FC9D}" type="sibTrans" cxnId="{E10124EE-9AB0-450F-82AF-A60C5CDB9A10}">
      <dgm:prSet/>
      <dgm:spPr/>
      <dgm:t>
        <a:bodyPr/>
        <a:lstStyle/>
        <a:p>
          <a:endParaRPr lang="zh-CN" altLang="en-US"/>
        </a:p>
      </dgm:t>
    </dgm:pt>
    <dgm:pt modelId="{C8DDE19B-2E89-4F66-9ABB-55493AB7E1E3}" type="pres">
      <dgm:prSet presAssocID="{94F0D6E5-D20F-4589-8ADF-019CCCEE58FD}" presName="linear" presStyleCnt="0">
        <dgm:presLayoutVars>
          <dgm:dir/>
          <dgm:animLvl val="lvl"/>
          <dgm:resizeHandles val="exact"/>
        </dgm:presLayoutVars>
      </dgm:prSet>
      <dgm:spPr/>
      <dgm:t>
        <a:bodyPr/>
        <a:lstStyle/>
        <a:p>
          <a:endParaRPr lang="zh-CN" altLang="en-US"/>
        </a:p>
      </dgm:t>
    </dgm:pt>
    <dgm:pt modelId="{19C5BA8A-FDA1-4339-85C1-0F751223A06B}" type="pres">
      <dgm:prSet presAssocID="{B09B7F8D-F479-421B-83E3-66A42CE136E2}" presName="parentLin" presStyleCnt="0"/>
      <dgm:spPr/>
    </dgm:pt>
    <dgm:pt modelId="{1AF68DCA-B98F-4C8D-A889-E9A95E68707A}" type="pres">
      <dgm:prSet presAssocID="{B09B7F8D-F479-421B-83E3-66A42CE136E2}" presName="parentLeftMargin" presStyleLbl="node1" presStyleIdx="0" presStyleCnt="5"/>
      <dgm:spPr/>
      <dgm:t>
        <a:bodyPr/>
        <a:lstStyle/>
        <a:p>
          <a:endParaRPr lang="zh-CN" altLang="en-US"/>
        </a:p>
      </dgm:t>
    </dgm:pt>
    <dgm:pt modelId="{336F71E6-8435-42FC-8111-528833FEF25F}" type="pres">
      <dgm:prSet presAssocID="{B09B7F8D-F479-421B-83E3-66A42CE136E2}" presName="parentText" presStyleLbl="node1" presStyleIdx="0" presStyleCnt="5">
        <dgm:presLayoutVars>
          <dgm:chMax val="0"/>
          <dgm:bulletEnabled val="1"/>
        </dgm:presLayoutVars>
      </dgm:prSet>
      <dgm:spPr/>
      <dgm:t>
        <a:bodyPr/>
        <a:lstStyle/>
        <a:p>
          <a:endParaRPr lang="zh-CN" altLang="en-US"/>
        </a:p>
      </dgm:t>
    </dgm:pt>
    <dgm:pt modelId="{D4D3B75D-5C5B-4B8B-A368-7A93394499F7}" type="pres">
      <dgm:prSet presAssocID="{B09B7F8D-F479-421B-83E3-66A42CE136E2}" presName="negativeSpace" presStyleCnt="0"/>
      <dgm:spPr/>
    </dgm:pt>
    <dgm:pt modelId="{DBF5EC86-E896-46DC-BE47-1E496C0DFF9E}" type="pres">
      <dgm:prSet presAssocID="{B09B7F8D-F479-421B-83E3-66A42CE136E2}" presName="childText" presStyleLbl="conFgAcc1" presStyleIdx="0" presStyleCnt="5">
        <dgm:presLayoutVars>
          <dgm:bulletEnabled val="1"/>
        </dgm:presLayoutVars>
      </dgm:prSet>
      <dgm:spPr/>
      <dgm:t>
        <a:bodyPr/>
        <a:lstStyle/>
        <a:p>
          <a:endParaRPr lang="zh-CN" altLang="en-US"/>
        </a:p>
      </dgm:t>
    </dgm:pt>
    <dgm:pt modelId="{6F43ED19-3D43-43E2-8ABA-A4320810BCA4}" type="pres">
      <dgm:prSet presAssocID="{9797772B-BAF0-400D-84EC-2A05C4F545A2}" presName="spaceBetweenRectangles" presStyleCnt="0"/>
      <dgm:spPr/>
    </dgm:pt>
    <dgm:pt modelId="{752D248C-1A83-4E42-83EA-148D4E6AF8F4}" type="pres">
      <dgm:prSet presAssocID="{2EB5C21B-EE80-4FA8-8E50-700533CB52E1}" presName="parentLin" presStyleCnt="0"/>
      <dgm:spPr/>
    </dgm:pt>
    <dgm:pt modelId="{009940FD-3D4D-4FAE-8423-577C4D4347A0}" type="pres">
      <dgm:prSet presAssocID="{2EB5C21B-EE80-4FA8-8E50-700533CB52E1}" presName="parentLeftMargin" presStyleLbl="node1" presStyleIdx="0" presStyleCnt="5"/>
      <dgm:spPr/>
      <dgm:t>
        <a:bodyPr/>
        <a:lstStyle/>
        <a:p>
          <a:endParaRPr lang="zh-CN" altLang="en-US"/>
        </a:p>
      </dgm:t>
    </dgm:pt>
    <dgm:pt modelId="{AC5FD04D-50FE-4441-BAE5-D9D8ECB882E1}" type="pres">
      <dgm:prSet presAssocID="{2EB5C21B-EE80-4FA8-8E50-700533CB52E1}" presName="parentText" presStyleLbl="node1" presStyleIdx="1" presStyleCnt="5">
        <dgm:presLayoutVars>
          <dgm:chMax val="0"/>
          <dgm:bulletEnabled val="1"/>
        </dgm:presLayoutVars>
      </dgm:prSet>
      <dgm:spPr/>
      <dgm:t>
        <a:bodyPr/>
        <a:lstStyle/>
        <a:p>
          <a:endParaRPr lang="zh-CN" altLang="en-US"/>
        </a:p>
      </dgm:t>
    </dgm:pt>
    <dgm:pt modelId="{ACE70801-738D-4A32-B2EF-12703F02BE0B}" type="pres">
      <dgm:prSet presAssocID="{2EB5C21B-EE80-4FA8-8E50-700533CB52E1}" presName="negativeSpace" presStyleCnt="0"/>
      <dgm:spPr/>
    </dgm:pt>
    <dgm:pt modelId="{2C9A5971-B233-42A7-BD6C-E06E80BA4D19}" type="pres">
      <dgm:prSet presAssocID="{2EB5C21B-EE80-4FA8-8E50-700533CB52E1}" presName="childText" presStyleLbl="conFgAcc1" presStyleIdx="1" presStyleCnt="5">
        <dgm:presLayoutVars>
          <dgm:bulletEnabled val="1"/>
        </dgm:presLayoutVars>
      </dgm:prSet>
      <dgm:spPr/>
    </dgm:pt>
    <dgm:pt modelId="{03C3A96D-C707-41C8-BF29-A87350133716}" type="pres">
      <dgm:prSet presAssocID="{F7BE30A9-F337-45BA-BD81-979110410683}" presName="spaceBetweenRectangles" presStyleCnt="0"/>
      <dgm:spPr/>
    </dgm:pt>
    <dgm:pt modelId="{7CB9431B-CFE3-4EF5-B75F-5CBA0AA9B90D}" type="pres">
      <dgm:prSet presAssocID="{12F0F7C5-A3A1-40E1-9565-EA521437A6A7}" presName="parentLin" presStyleCnt="0"/>
      <dgm:spPr/>
    </dgm:pt>
    <dgm:pt modelId="{5BD08F9D-B7A6-4DCE-8990-784070BE91E5}" type="pres">
      <dgm:prSet presAssocID="{12F0F7C5-A3A1-40E1-9565-EA521437A6A7}" presName="parentLeftMargin" presStyleLbl="node1" presStyleIdx="1" presStyleCnt="5"/>
      <dgm:spPr/>
      <dgm:t>
        <a:bodyPr/>
        <a:lstStyle/>
        <a:p>
          <a:endParaRPr lang="zh-CN" altLang="en-US"/>
        </a:p>
      </dgm:t>
    </dgm:pt>
    <dgm:pt modelId="{71C840CA-9F7C-4127-B484-5CB692B31AD3}" type="pres">
      <dgm:prSet presAssocID="{12F0F7C5-A3A1-40E1-9565-EA521437A6A7}" presName="parentText" presStyleLbl="node1" presStyleIdx="2" presStyleCnt="5">
        <dgm:presLayoutVars>
          <dgm:chMax val="0"/>
          <dgm:bulletEnabled val="1"/>
        </dgm:presLayoutVars>
      </dgm:prSet>
      <dgm:spPr/>
      <dgm:t>
        <a:bodyPr/>
        <a:lstStyle/>
        <a:p>
          <a:endParaRPr lang="zh-CN" altLang="en-US"/>
        </a:p>
      </dgm:t>
    </dgm:pt>
    <dgm:pt modelId="{8E8741BB-3566-4D5E-AE9E-A5C72DC263B4}" type="pres">
      <dgm:prSet presAssocID="{12F0F7C5-A3A1-40E1-9565-EA521437A6A7}" presName="negativeSpace" presStyleCnt="0"/>
      <dgm:spPr/>
    </dgm:pt>
    <dgm:pt modelId="{DBF9777F-5318-45DF-899A-D7EA625241E9}" type="pres">
      <dgm:prSet presAssocID="{12F0F7C5-A3A1-40E1-9565-EA521437A6A7}" presName="childText" presStyleLbl="conFgAcc1" presStyleIdx="2" presStyleCnt="5">
        <dgm:presLayoutVars>
          <dgm:bulletEnabled val="1"/>
        </dgm:presLayoutVars>
      </dgm:prSet>
      <dgm:spPr/>
    </dgm:pt>
    <dgm:pt modelId="{31FC09E2-DC8F-4C1D-B3E6-F42512544E50}" type="pres">
      <dgm:prSet presAssocID="{D428E282-1311-48F9-935C-997C8909F6E0}" presName="spaceBetweenRectangles" presStyleCnt="0"/>
      <dgm:spPr/>
    </dgm:pt>
    <dgm:pt modelId="{0A4D6206-73D6-4F94-BF1C-A008E5AD3610}" type="pres">
      <dgm:prSet presAssocID="{92C2B26E-72C7-482A-8F9F-7CA6091889BD}" presName="parentLin" presStyleCnt="0"/>
      <dgm:spPr/>
    </dgm:pt>
    <dgm:pt modelId="{D8843929-99EF-4FFE-A0BE-5ABFCA111F13}" type="pres">
      <dgm:prSet presAssocID="{92C2B26E-72C7-482A-8F9F-7CA6091889BD}" presName="parentLeftMargin" presStyleLbl="node1" presStyleIdx="2" presStyleCnt="5"/>
      <dgm:spPr/>
      <dgm:t>
        <a:bodyPr/>
        <a:lstStyle/>
        <a:p>
          <a:endParaRPr lang="zh-CN" altLang="en-US"/>
        </a:p>
      </dgm:t>
    </dgm:pt>
    <dgm:pt modelId="{6D9327B1-A96D-4E54-9F05-29122990F113}" type="pres">
      <dgm:prSet presAssocID="{92C2B26E-72C7-482A-8F9F-7CA6091889BD}" presName="parentText" presStyleLbl="node1" presStyleIdx="3" presStyleCnt="5">
        <dgm:presLayoutVars>
          <dgm:chMax val="0"/>
          <dgm:bulletEnabled val="1"/>
        </dgm:presLayoutVars>
      </dgm:prSet>
      <dgm:spPr/>
      <dgm:t>
        <a:bodyPr/>
        <a:lstStyle/>
        <a:p>
          <a:endParaRPr lang="zh-CN" altLang="en-US"/>
        </a:p>
      </dgm:t>
    </dgm:pt>
    <dgm:pt modelId="{859AD5E1-DEBE-4097-A2AD-59CA9CDEF427}" type="pres">
      <dgm:prSet presAssocID="{92C2B26E-72C7-482A-8F9F-7CA6091889BD}" presName="negativeSpace" presStyleCnt="0"/>
      <dgm:spPr/>
    </dgm:pt>
    <dgm:pt modelId="{9040D141-5E72-4EDE-9C29-8E2DF973A574}" type="pres">
      <dgm:prSet presAssocID="{92C2B26E-72C7-482A-8F9F-7CA6091889BD}" presName="childText" presStyleLbl="conFgAcc1" presStyleIdx="3" presStyleCnt="5">
        <dgm:presLayoutVars>
          <dgm:bulletEnabled val="1"/>
        </dgm:presLayoutVars>
      </dgm:prSet>
      <dgm:spPr/>
    </dgm:pt>
    <dgm:pt modelId="{8562F2EE-5A0E-465B-B8A7-97C9A368C8A7}" type="pres">
      <dgm:prSet presAssocID="{3D08F4DD-EBFD-44C0-90A3-1D0CAE9F6DCE}" presName="spaceBetweenRectangles" presStyleCnt="0"/>
      <dgm:spPr/>
    </dgm:pt>
    <dgm:pt modelId="{BCCA95E5-BE9F-4D1A-8C54-E6C07B7B8182}" type="pres">
      <dgm:prSet presAssocID="{FAC55D3E-386C-4D66-8EC0-D3334E877F17}" presName="parentLin" presStyleCnt="0"/>
      <dgm:spPr/>
    </dgm:pt>
    <dgm:pt modelId="{138E2B0C-717C-49A5-9239-6E57B41AAFB2}" type="pres">
      <dgm:prSet presAssocID="{FAC55D3E-386C-4D66-8EC0-D3334E877F17}" presName="parentLeftMargin" presStyleLbl="node1" presStyleIdx="3" presStyleCnt="5"/>
      <dgm:spPr/>
      <dgm:t>
        <a:bodyPr/>
        <a:lstStyle/>
        <a:p>
          <a:endParaRPr lang="zh-CN" altLang="en-US"/>
        </a:p>
      </dgm:t>
    </dgm:pt>
    <dgm:pt modelId="{58949DB7-9367-40FD-B99C-C67D47E7F4E1}" type="pres">
      <dgm:prSet presAssocID="{FAC55D3E-386C-4D66-8EC0-D3334E877F17}" presName="parentText" presStyleLbl="node1" presStyleIdx="4" presStyleCnt="5">
        <dgm:presLayoutVars>
          <dgm:chMax val="0"/>
          <dgm:bulletEnabled val="1"/>
        </dgm:presLayoutVars>
      </dgm:prSet>
      <dgm:spPr/>
      <dgm:t>
        <a:bodyPr/>
        <a:lstStyle/>
        <a:p>
          <a:endParaRPr lang="zh-CN" altLang="en-US"/>
        </a:p>
      </dgm:t>
    </dgm:pt>
    <dgm:pt modelId="{CD405578-FD21-45C3-A3EB-B2C14FB5185C}" type="pres">
      <dgm:prSet presAssocID="{FAC55D3E-386C-4D66-8EC0-D3334E877F17}" presName="negativeSpace" presStyleCnt="0"/>
      <dgm:spPr/>
    </dgm:pt>
    <dgm:pt modelId="{79B4DC06-0FB4-4B8E-A99C-B5A3C6037CE9}" type="pres">
      <dgm:prSet presAssocID="{FAC55D3E-386C-4D66-8EC0-D3334E877F17}" presName="childText" presStyleLbl="conFgAcc1" presStyleIdx="4" presStyleCnt="5">
        <dgm:presLayoutVars>
          <dgm:bulletEnabled val="1"/>
        </dgm:presLayoutVars>
      </dgm:prSet>
      <dgm:spPr/>
    </dgm:pt>
  </dgm:ptLst>
  <dgm:cxnLst>
    <dgm:cxn modelId="{E10124EE-9AB0-450F-82AF-A60C5CDB9A10}" srcId="{B09B7F8D-F479-421B-83E3-66A42CE136E2}" destId="{87C39637-FF10-40F3-8ABE-00B4BF0F52E4}" srcOrd="0" destOrd="0" parTransId="{95199F3B-E611-44BE-942F-4904853F8B87}" sibTransId="{AF0865C4-8BAD-4A5A-89F8-FBA8C2D5FC9D}"/>
    <dgm:cxn modelId="{03FA405E-F0F4-4782-8B67-A066F77E7D67}" type="presOf" srcId="{FAC55D3E-386C-4D66-8EC0-D3334E877F17}" destId="{138E2B0C-717C-49A5-9239-6E57B41AAFB2}" srcOrd="0" destOrd="0" presId="urn:microsoft.com/office/officeart/2005/8/layout/list1"/>
    <dgm:cxn modelId="{94B74B4B-AD13-481A-BE24-70C4AFDF8BCD}" type="presOf" srcId="{87C39637-FF10-40F3-8ABE-00B4BF0F52E4}" destId="{DBF5EC86-E896-46DC-BE47-1E496C0DFF9E}" srcOrd="0" destOrd="0" presId="urn:microsoft.com/office/officeart/2005/8/layout/list1"/>
    <dgm:cxn modelId="{2DB22950-4FA2-4E8B-9E25-1451C12CF0D2}" srcId="{94F0D6E5-D20F-4589-8ADF-019CCCEE58FD}" destId="{B09B7F8D-F479-421B-83E3-66A42CE136E2}" srcOrd="0" destOrd="0" parTransId="{B9D536D1-E464-4F77-8E24-53EB3888C8F4}" sibTransId="{9797772B-BAF0-400D-84EC-2A05C4F545A2}"/>
    <dgm:cxn modelId="{6BA26848-F020-4470-BA73-06218E71BADF}" type="presOf" srcId="{92C2B26E-72C7-482A-8F9F-7CA6091889BD}" destId="{6D9327B1-A96D-4E54-9F05-29122990F113}" srcOrd="1" destOrd="0" presId="urn:microsoft.com/office/officeart/2005/8/layout/list1"/>
    <dgm:cxn modelId="{DF1EEA97-0ADB-4BEE-A7EB-4554EFA60498}" type="presOf" srcId="{12F0F7C5-A3A1-40E1-9565-EA521437A6A7}" destId="{71C840CA-9F7C-4127-B484-5CB692B31AD3}" srcOrd="1" destOrd="0" presId="urn:microsoft.com/office/officeart/2005/8/layout/list1"/>
    <dgm:cxn modelId="{19E5D322-E860-482F-A94E-74B46688366F}" srcId="{94F0D6E5-D20F-4589-8ADF-019CCCEE58FD}" destId="{2EB5C21B-EE80-4FA8-8E50-700533CB52E1}" srcOrd="1" destOrd="0" parTransId="{A6D54F67-A9BF-416E-8DAF-8A84BFF14737}" sibTransId="{F7BE30A9-F337-45BA-BD81-979110410683}"/>
    <dgm:cxn modelId="{06B97464-4766-439B-9C4B-CC5D58EF52C6}" type="presOf" srcId="{12F0F7C5-A3A1-40E1-9565-EA521437A6A7}" destId="{5BD08F9D-B7A6-4DCE-8990-784070BE91E5}" srcOrd="0" destOrd="0" presId="urn:microsoft.com/office/officeart/2005/8/layout/list1"/>
    <dgm:cxn modelId="{110E8900-0391-4EF5-9977-9396397E7264}" type="presOf" srcId="{B09B7F8D-F479-421B-83E3-66A42CE136E2}" destId="{1AF68DCA-B98F-4C8D-A889-E9A95E68707A}" srcOrd="0" destOrd="0" presId="urn:microsoft.com/office/officeart/2005/8/layout/list1"/>
    <dgm:cxn modelId="{C0A71BE6-E6C7-4C7F-BD04-269AC4241502}" type="presOf" srcId="{FAC55D3E-386C-4D66-8EC0-D3334E877F17}" destId="{58949DB7-9367-40FD-B99C-C67D47E7F4E1}" srcOrd="1" destOrd="0" presId="urn:microsoft.com/office/officeart/2005/8/layout/list1"/>
    <dgm:cxn modelId="{15F8F87D-B305-4436-8A4B-8FF0DCF363D8}" srcId="{94F0D6E5-D20F-4589-8ADF-019CCCEE58FD}" destId="{FAC55D3E-386C-4D66-8EC0-D3334E877F17}" srcOrd="4" destOrd="0" parTransId="{D5BB2D86-E6D0-4BD1-AC58-601711CBDDFC}" sibTransId="{D3A15F0C-2AF7-4EB6-8497-A6FF001F4E16}"/>
    <dgm:cxn modelId="{0430D0AB-4D03-45AF-9C8D-DE082A748CF0}" srcId="{94F0D6E5-D20F-4589-8ADF-019CCCEE58FD}" destId="{92C2B26E-72C7-482A-8F9F-7CA6091889BD}" srcOrd="3" destOrd="0" parTransId="{71E0F56D-D70E-40F1-A0FC-1B830A9DA895}" sibTransId="{3D08F4DD-EBFD-44C0-90A3-1D0CAE9F6DCE}"/>
    <dgm:cxn modelId="{60913973-86B6-414A-B515-591620394197}" type="presOf" srcId="{94F0D6E5-D20F-4589-8ADF-019CCCEE58FD}" destId="{C8DDE19B-2E89-4F66-9ABB-55493AB7E1E3}" srcOrd="0" destOrd="0" presId="urn:microsoft.com/office/officeart/2005/8/layout/list1"/>
    <dgm:cxn modelId="{9F46B293-A783-4575-A646-AC1B9BED73DF}" srcId="{94F0D6E5-D20F-4589-8ADF-019CCCEE58FD}" destId="{12F0F7C5-A3A1-40E1-9565-EA521437A6A7}" srcOrd="2" destOrd="0" parTransId="{AC88412F-2F83-43BA-9C76-49386006D973}" sibTransId="{D428E282-1311-48F9-935C-997C8909F6E0}"/>
    <dgm:cxn modelId="{EE2FFBEA-3BFB-4189-B2A0-7167F09F5C1D}" type="presOf" srcId="{2EB5C21B-EE80-4FA8-8E50-700533CB52E1}" destId="{009940FD-3D4D-4FAE-8423-577C4D4347A0}" srcOrd="0" destOrd="0" presId="urn:microsoft.com/office/officeart/2005/8/layout/list1"/>
    <dgm:cxn modelId="{87AF6396-5FE2-4219-98BA-91DCFD409829}" type="presOf" srcId="{92C2B26E-72C7-482A-8F9F-7CA6091889BD}" destId="{D8843929-99EF-4FFE-A0BE-5ABFCA111F13}" srcOrd="0" destOrd="0" presId="urn:microsoft.com/office/officeart/2005/8/layout/list1"/>
    <dgm:cxn modelId="{B6F933BE-B837-4F63-9501-7818EC2E1814}" type="presOf" srcId="{B09B7F8D-F479-421B-83E3-66A42CE136E2}" destId="{336F71E6-8435-42FC-8111-528833FEF25F}" srcOrd="1" destOrd="0" presId="urn:microsoft.com/office/officeart/2005/8/layout/list1"/>
    <dgm:cxn modelId="{D13F1106-1240-4C45-8B4D-E17ADFE7E18C}" type="presOf" srcId="{2EB5C21B-EE80-4FA8-8E50-700533CB52E1}" destId="{AC5FD04D-50FE-4441-BAE5-D9D8ECB882E1}" srcOrd="1" destOrd="0" presId="urn:microsoft.com/office/officeart/2005/8/layout/list1"/>
    <dgm:cxn modelId="{C3D88FFF-B6A6-45FF-9601-D4474B269171}" type="presParOf" srcId="{C8DDE19B-2E89-4F66-9ABB-55493AB7E1E3}" destId="{19C5BA8A-FDA1-4339-85C1-0F751223A06B}" srcOrd="0" destOrd="0" presId="urn:microsoft.com/office/officeart/2005/8/layout/list1"/>
    <dgm:cxn modelId="{B79B0CC8-8FC7-42C7-8279-654D38A5A06B}" type="presParOf" srcId="{19C5BA8A-FDA1-4339-85C1-0F751223A06B}" destId="{1AF68DCA-B98F-4C8D-A889-E9A95E68707A}" srcOrd="0" destOrd="0" presId="urn:microsoft.com/office/officeart/2005/8/layout/list1"/>
    <dgm:cxn modelId="{313FCB58-62D5-4FE9-9464-322B06FE4726}" type="presParOf" srcId="{19C5BA8A-FDA1-4339-85C1-0F751223A06B}" destId="{336F71E6-8435-42FC-8111-528833FEF25F}" srcOrd="1" destOrd="0" presId="urn:microsoft.com/office/officeart/2005/8/layout/list1"/>
    <dgm:cxn modelId="{E7ED562C-E618-40C1-8F98-29D97FBF4013}" type="presParOf" srcId="{C8DDE19B-2E89-4F66-9ABB-55493AB7E1E3}" destId="{D4D3B75D-5C5B-4B8B-A368-7A93394499F7}" srcOrd="1" destOrd="0" presId="urn:microsoft.com/office/officeart/2005/8/layout/list1"/>
    <dgm:cxn modelId="{80CFD224-57A5-4D19-8131-05812C2E5937}" type="presParOf" srcId="{C8DDE19B-2E89-4F66-9ABB-55493AB7E1E3}" destId="{DBF5EC86-E896-46DC-BE47-1E496C0DFF9E}" srcOrd="2" destOrd="0" presId="urn:microsoft.com/office/officeart/2005/8/layout/list1"/>
    <dgm:cxn modelId="{6ABF427C-6197-4863-A734-E37DDF120C89}" type="presParOf" srcId="{C8DDE19B-2E89-4F66-9ABB-55493AB7E1E3}" destId="{6F43ED19-3D43-43E2-8ABA-A4320810BCA4}" srcOrd="3" destOrd="0" presId="urn:microsoft.com/office/officeart/2005/8/layout/list1"/>
    <dgm:cxn modelId="{4BEF11F7-2728-45EE-9502-50EC79ED683B}" type="presParOf" srcId="{C8DDE19B-2E89-4F66-9ABB-55493AB7E1E3}" destId="{752D248C-1A83-4E42-83EA-148D4E6AF8F4}" srcOrd="4" destOrd="0" presId="urn:microsoft.com/office/officeart/2005/8/layout/list1"/>
    <dgm:cxn modelId="{1C723BE6-384C-4438-9D7D-1A8A40853ACE}" type="presParOf" srcId="{752D248C-1A83-4E42-83EA-148D4E6AF8F4}" destId="{009940FD-3D4D-4FAE-8423-577C4D4347A0}" srcOrd="0" destOrd="0" presId="urn:microsoft.com/office/officeart/2005/8/layout/list1"/>
    <dgm:cxn modelId="{081FC4B2-73E3-4716-A71A-D32386F8A4C3}" type="presParOf" srcId="{752D248C-1A83-4E42-83EA-148D4E6AF8F4}" destId="{AC5FD04D-50FE-4441-BAE5-D9D8ECB882E1}" srcOrd="1" destOrd="0" presId="urn:microsoft.com/office/officeart/2005/8/layout/list1"/>
    <dgm:cxn modelId="{CEFA992E-E432-4DDF-A6A3-01E394C3A477}" type="presParOf" srcId="{C8DDE19B-2E89-4F66-9ABB-55493AB7E1E3}" destId="{ACE70801-738D-4A32-B2EF-12703F02BE0B}" srcOrd="5" destOrd="0" presId="urn:microsoft.com/office/officeart/2005/8/layout/list1"/>
    <dgm:cxn modelId="{25C65572-A838-4578-B88A-7CDC48A87F05}" type="presParOf" srcId="{C8DDE19B-2E89-4F66-9ABB-55493AB7E1E3}" destId="{2C9A5971-B233-42A7-BD6C-E06E80BA4D19}" srcOrd="6" destOrd="0" presId="urn:microsoft.com/office/officeart/2005/8/layout/list1"/>
    <dgm:cxn modelId="{2A88C66A-A495-4166-A7B2-FC46FF3083B5}" type="presParOf" srcId="{C8DDE19B-2E89-4F66-9ABB-55493AB7E1E3}" destId="{03C3A96D-C707-41C8-BF29-A87350133716}" srcOrd="7" destOrd="0" presId="urn:microsoft.com/office/officeart/2005/8/layout/list1"/>
    <dgm:cxn modelId="{09A03470-A1EF-4B19-A871-D8C9185E86E4}" type="presParOf" srcId="{C8DDE19B-2E89-4F66-9ABB-55493AB7E1E3}" destId="{7CB9431B-CFE3-4EF5-B75F-5CBA0AA9B90D}" srcOrd="8" destOrd="0" presId="urn:microsoft.com/office/officeart/2005/8/layout/list1"/>
    <dgm:cxn modelId="{52853A45-DB41-4435-9632-EF333EE98888}" type="presParOf" srcId="{7CB9431B-CFE3-4EF5-B75F-5CBA0AA9B90D}" destId="{5BD08F9D-B7A6-4DCE-8990-784070BE91E5}" srcOrd="0" destOrd="0" presId="urn:microsoft.com/office/officeart/2005/8/layout/list1"/>
    <dgm:cxn modelId="{A9A5F601-CE42-478A-B3CE-16177C8BFA53}" type="presParOf" srcId="{7CB9431B-CFE3-4EF5-B75F-5CBA0AA9B90D}" destId="{71C840CA-9F7C-4127-B484-5CB692B31AD3}" srcOrd="1" destOrd="0" presId="urn:microsoft.com/office/officeart/2005/8/layout/list1"/>
    <dgm:cxn modelId="{4F947D1A-038D-4DFD-84F6-18B47F251D1C}" type="presParOf" srcId="{C8DDE19B-2E89-4F66-9ABB-55493AB7E1E3}" destId="{8E8741BB-3566-4D5E-AE9E-A5C72DC263B4}" srcOrd="9" destOrd="0" presId="urn:microsoft.com/office/officeart/2005/8/layout/list1"/>
    <dgm:cxn modelId="{A77DF921-803F-429D-B7CB-671F8BE5F4E6}" type="presParOf" srcId="{C8DDE19B-2E89-4F66-9ABB-55493AB7E1E3}" destId="{DBF9777F-5318-45DF-899A-D7EA625241E9}" srcOrd="10" destOrd="0" presId="urn:microsoft.com/office/officeart/2005/8/layout/list1"/>
    <dgm:cxn modelId="{ABA303AF-8A16-4BA7-9A8E-7E300D8E6905}" type="presParOf" srcId="{C8DDE19B-2E89-4F66-9ABB-55493AB7E1E3}" destId="{31FC09E2-DC8F-4C1D-B3E6-F42512544E50}" srcOrd="11" destOrd="0" presId="urn:microsoft.com/office/officeart/2005/8/layout/list1"/>
    <dgm:cxn modelId="{855D676D-7A2F-4FBB-97AB-182B09C30FD8}" type="presParOf" srcId="{C8DDE19B-2E89-4F66-9ABB-55493AB7E1E3}" destId="{0A4D6206-73D6-4F94-BF1C-A008E5AD3610}" srcOrd="12" destOrd="0" presId="urn:microsoft.com/office/officeart/2005/8/layout/list1"/>
    <dgm:cxn modelId="{B8971781-532E-44BE-A11B-CD944F99E4FE}" type="presParOf" srcId="{0A4D6206-73D6-4F94-BF1C-A008E5AD3610}" destId="{D8843929-99EF-4FFE-A0BE-5ABFCA111F13}" srcOrd="0" destOrd="0" presId="urn:microsoft.com/office/officeart/2005/8/layout/list1"/>
    <dgm:cxn modelId="{FF2E70B0-44A5-443A-89D6-28009A88E04B}" type="presParOf" srcId="{0A4D6206-73D6-4F94-BF1C-A008E5AD3610}" destId="{6D9327B1-A96D-4E54-9F05-29122990F113}" srcOrd="1" destOrd="0" presId="urn:microsoft.com/office/officeart/2005/8/layout/list1"/>
    <dgm:cxn modelId="{889539DF-849B-4B7A-B2D2-5242F80358B0}" type="presParOf" srcId="{C8DDE19B-2E89-4F66-9ABB-55493AB7E1E3}" destId="{859AD5E1-DEBE-4097-A2AD-59CA9CDEF427}" srcOrd="13" destOrd="0" presId="urn:microsoft.com/office/officeart/2005/8/layout/list1"/>
    <dgm:cxn modelId="{3CC5F19F-9AA3-457C-9ADE-68D9CD29B81F}" type="presParOf" srcId="{C8DDE19B-2E89-4F66-9ABB-55493AB7E1E3}" destId="{9040D141-5E72-4EDE-9C29-8E2DF973A574}" srcOrd="14" destOrd="0" presId="urn:microsoft.com/office/officeart/2005/8/layout/list1"/>
    <dgm:cxn modelId="{3F3E4940-6667-488E-BCB1-98711D3ABA35}" type="presParOf" srcId="{C8DDE19B-2E89-4F66-9ABB-55493AB7E1E3}" destId="{8562F2EE-5A0E-465B-B8A7-97C9A368C8A7}" srcOrd="15" destOrd="0" presId="urn:microsoft.com/office/officeart/2005/8/layout/list1"/>
    <dgm:cxn modelId="{AF38EAD0-B225-47D0-9857-23293E5FE950}" type="presParOf" srcId="{C8DDE19B-2E89-4F66-9ABB-55493AB7E1E3}" destId="{BCCA95E5-BE9F-4D1A-8C54-E6C07B7B8182}" srcOrd="16" destOrd="0" presId="urn:microsoft.com/office/officeart/2005/8/layout/list1"/>
    <dgm:cxn modelId="{91BA11DC-389E-4F52-A938-C571DA34E09E}" type="presParOf" srcId="{BCCA95E5-BE9F-4D1A-8C54-E6C07B7B8182}" destId="{138E2B0C-717C-49A5-9239-6E57B41AAFB2}" srcOrd="0" destOrd="0" presId="urn:microsoft.com/office/officeart/2005/8/layout/list1"/>
    <dgm:cxn modelId="{FCDAA53F-98CD-4DE1-957E-A48E7661EA82}" type="presParOf" srcId="{BCCA95E5-BE9F-4D1A-8C54-E6C07B7B8182}" destId="{58949DB7-9367-40FD-B99C-C67D47E7F4E1}" srcOrd="1" destOrd="0" presId="urn:microsoft.com/office/officeart/2005/8/layout/list1"/>
    <dgm:cxn modelId="{8BB9AD6A-F76F-4322-83F3-677E7D1E2218}" type="presParOf" srcId="{C8DDE19B-2E89-4F66-9ABB-55493AB7E1E3}" destId="{CD405578-FD21-45C3-A3EB-B2C14FB5185C}" srcOrd="17" destOrd="0" presId="urn:microsoft.com/office/officeart/2005/8/layout/list1"/>
    <dgm:cxn modelId="{45406BCB-D9AD-45B2-B069-38C1966384E7}" type="presParOf" srcId="{C8DDE19B-2E89-4F66-9ABB-55493AB7E1E3}" destId="{79B4DC06-0FB4-4B8E-A99C-B5A3C6037CE9}" srcOrd="18"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F0D6E5-D20F-4589-8ADF-019CCCEE58FD}"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zh-CN" altLang="en-US"/>
        </a:p>
      </dgm:t>
    </dgm:pt>
    <dgm:pt modelId="{B09B7F8D-F479-421B-83E3-66A42CE136E2}">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smtClean="0">
              <a:latin typeface="黑体" panose="02010609060101010101" pitchFamily="49" charset="-122"/>
              <a:ea typeface="黑体" panose="02010609060101010101" pitchFamily="49" charset="-122"/>
            </a:rPr>
            <a:t>一、背景与意义</a:t>
          </a:r>
          <a:endParaRPr lang="zh-CN" altLang="en-US" dirty="0">
            <a:latin typeface="黑体" panose="02010609060101010101" pitchFamily="49" charset="-122"/>
            <a:ea typeface="黑体" panose="02010609060101010101" pitchFamily="49" charset="-122"/>
          </a:endParaRPr>
        </a:p>
      </dgm:t>
    </dgm:pt>
    <dgm:pt modelId="{B9D536D1-E464-4F77-8E24-53EB3888C8F4}" type="parTrans" cxnId="{2DB22950-4FA2-4E8B-9E25-1451C12CF0D2}">
      <dgm:prSet/>
      <dgm:spPr/>
      <dgm:t>
        <a:bodyPr/>
        <a:lstStyle/>
        <a:p>
          <a:endParaRPr lang="zh-CN" altLang="en-US">
            <a:latin typeface="黑体" panose="02010609060101010101" pitchFamily="49" charset="-122"/>
            <a:ea typeface="黑体" panose="02010609060101010101" pitchFamily="49" charset="-122"/>
          </a:endParaRPr>
        </a:p>
      </dgm:t>
    </dgm:pt>
    <dgm:pt modelId="{9797772B-BAF0-400D-84EC-2A05C4F545A2}" type="sibTrans" cxnId="{2DB22950-4FA2-4E8B-9E25-1451C12CF0D2}">
      <dgm:prSet/>
      <dgm:spPr/>
      <dgm:t>
        <a:bodyPr/>
        <a:lstStyle/>
        <a:p>
          <a:endParaRPr lang="zh-CN" altLang="en-US">
            <a:latin typeface="黑体" panose="02010609060101010101" pitchFamily="49" charset="-122"/>
            <a:ea typeface="黑体" panose="02010609060101010101" pitchFamily="49" charset="-122"/>
          </a:endParaRPr>
        </a:p>
      </dgm:t>
    </dgm:pt>
    <dgm:pt modelId="{2EB5C21B-EE80-4FA8-8E50-700533CB52E1}">
      <dgm:prSet phldrT="[文本]">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zh-CN" altLang="en-US" dirty="0" smtClean="0">
              <a:latin typeface="黑体" panose="02010609060101010101" pitchFamily="49" charset="-122"/>
              <a:ea typeface="黑体" panose="02010609060101010101" pitchFamily="49" charset="-122"/>
            </a:rPr>
            <a:t>二、深度学习基础</a:t>
          </a:r>
          <a:endParaRPr lang="zh-CN" altLang="en-US" dirty="0">
            <a:latin typeface="黑体" panose="02010609060101010101" pitchFamily="49" charset="-122"/>
            <a:ea typeface="黑体" panose="02010609060101010101" pitchFamily="49" charset="-122"/>
          </a:endParaRPr>
        </a:p>
      </dgm:t>
    </dgm:pt>
    <dgm:pt modelId="{A6D54F67-A9BF-416E-8DAF-8A84BFF14737}" type="parTrans" cxnId="{19E5D322-E860-482F-A94E-74B46688366F}">
      <dgm:prSet/>
      <dgm:spPr/>
      <dgm:t>
        <a:bodyPr/>
        <a:lstStyle/>
        <a:p>
          <a:endParaRPr lang="zh-CN" altLang="en-US">
            <a:latin typeface="黑体" panose="02010609060101010101" pitchFamily="49" charset="-122"/>
            <a:ea typeface="黑体" panose="02010609060101010101" pitchFamily="49" charset="-122"/>
          </a:endParaRPr>
        </a:p>
      </dgm:t>
    </dgm:pt>
    <dgm:pt modelId="{F7BE30A9-F337-45BA-BD81-979110410683}" type="sibTrans" cxnId="{19E5D322-E860-482F-A94E-74B46688366F}">
      <dgm:prSet/>
      <dgm:spPr/>
      <dgm:t>
        <a:bodyPr/>
        <a:lstStyle/>
        <a:p>
          <a:endParaRPr lang="zh-CN" altLang="en-US">
            <a:latin typeface="黑体" panose="02010609060101010101" pitchFamily="49" charset="-122"/>
            <a:ea typeface="黑体" panose="02010609060101010101" pitchFamily="49" charset="-122"/>
          </a:endParaRPr>
        </a:p>
      </dgm:t>
    </dgm:pt>
    <dgm:pt modelId="{12F0F7C5-A3A1-40E1-9565-EA521437A6A7}">
      <dgm:prSet phldrT="[文本]"/>
      <dgm:spPr/>
      <dgm:t>
        <a:bodyPr/>
        <a:lstStyle/>
        <a:p>
          <a:r>
            <a:rPr lang="zh-CN" altLang="en-US" dirty="0" smtClean="0">
              <a:latin typeface="黑体" panose="02010609060101010101" pitchFamily="49" charset="-122"/>
              <a:ea typeface="黑体" panose="02010609060101010101" pitchFamily="49" charset="-122"/>
            </a:rPr>
            <a:t>三、地下探测仿真技术</a:t>
          </a:r>
          <a:endParaRPr lang="zh-CN" altLang="en-US" dirty="0">
            <a:latin typeface="黑体" panose="02010609060101010101" pitchFamily="49" charset="-122"/>
            <a:ea typeface="黑体" panose="02010609060101010101" pitchFamily="49" charset="-122"/>
          </a:endParaRPr>
        </a:p>
      </dgm:t>
    </dgm:pt>
    <dgm:pt modelId="{AC88412F-2F83-43BA-9C76-49386006D973}" type="parTrans" cxnId="{9F46B293-A783-4575-A646-AC1B9BED73DF}">
      <dgm:prSet/>
      <dgm:spPr/>
      <dgm:t>
        <a:bodyPr/>
        <a:lstStyle/>
        <a:p>
          <a:endParaRPr lang="zh-CN" altLang="en-US">
            <a:latin typeface="黑体" panose="02010609060101010101" pitchFamily="49" charset="-122"/>
            <a:ea typeface="黑体" panose="02010609060101010101" pitchFamily="49" charset="-122"/>
          </a:endParaRPr>
        </a:p>
      </dgm:t>
    </dgm:pt>
    <dgm:pt modelId="{D428E282-1311-48F9-935C-997C8909F6E0}" type="sibTrans" cxnId="{9F46B293-A783-4575-A646-AC1B9BED73DF}">
      <dgm:prSet/>
      <dgm:spPr/>
      <dgm:t>
        <a:bodyPr/>
        <a:lstStyle/>
        <a:p>
          <a:endParaRPr lang="zh-CN" altLang="en-US">
            <a:latin typeface="黑体" panose="02010609060101010101" pitchFamily="49" charset="-122"/>
            <a:ea typeface="黑体" panose="02010609060101010101" pitchFamily="49" charset="-122"/>
          </a:endParaRPr>
        </a:p>
      </dgm:t>
    </dgm:pt>
    <dgm:pt modelId="{92C2B26E-72C7-482A-8F9F-7CA6091889BD}">
      <dgm:prSet/>
      <dgm:spPr/>
      <dgm:t>
        <a:bodyPr/>
        <a:lstStyle/>
        <a:p>
          <a:r>
            <a:rPr lang="zh-CN" altLang="en-US" dirty="0" smtClean="0">
              <a:latin typeface="黑体" panose="02010609060101010101" pitchFamily="49" charset="-122"/>
              <a:ea typeface="黑体" panose="02010609060101010101" pitchFamily="49" charset="-122"/>
            </a:rPr>
            <a:t>四、基于深度学习的目标识别</a:t>
          </a:r>
          <a:endParaRPr lang="zh-CN" altLang="en-US" dirty="0">
            <a:latin typeface="黑体" panose="02010609060101010101" pitchFamily="49" charset="-122"/>
            <a:ea typeface="黑体" panose="02010609060101010101" pitchFamily="49" charset="-122"/>
          </a:endParaRPr>
        </a:p>
      </dgm:t>
    </dgm:pt>
    <dgm:pt modelId="{71E0F56D-D70E-40F1-A0FC-1B830A9DA895}" type="parTrans" cxnId="{0430D0AB-4D03-45AF-9C8D-DE082A748CF0}">
      <dgm:prSet/>
      <dgm:spPr/>
      <dgm:t>
        <a:bodyPr/>
        <a:lstStyle/>
        <a:p>
          <a:endParaRPr lang="zh-CN" altLang="en-US">
            <a:latin typeface="黑体" panose="02010609060101010101" pitchFamily="49" charset="-122"/>
            <a:ea typeface="黑体" panose="02010609060101010101" pitchFamily="49" charset="-122"/>
          </a:endParaRPr>
        </a:p>
      </dgm:t>
    </dgm:pt>
    <dgm:pt modelId="{3D08F4DD-EBFD-44C0-90A3-1D0CAE9F6DCE}" type="sibTrans" cxnId="{0430D0AB-4D03-45AF-9C8D-DE082A748CF0}">
      <dgm:prSet/>
      <dgm:spPr/>
      <dgm:t>
        <a:bodyPr/>
        <a:lstStyle/>
        <a:p>
          <a:endParaRPr lang="zh-CN" altLang="en-US">
            <a:latin typeface="黑体" panose="02010609060101010101" pitchFamily="49" charset="-122"/>
            <a:ea typeface="黑体" panose="02010609060101010101" pitchFamily="49" charset="-122"/>
          </a:endParaRPr>
        </a:p>
      </dgm:t>
    </dgm:pt>
    <dgm:pt modelId="{FAC55D3E-386C-4D66-8EC0-D3334E877F17}">
      <dgm:prSet/>
      <dgm:spPr/>
      <dgm:t>
        <a:bodyPr/>
        <a:lstStyle/>
        <a:p>
          <a:r>
            <a:rPr lang="zh-CN" altLang="en-US" dirty="0" smtClean="0">
              <a:latin typeface="黑体" panose="02010609060101010101" pitchFamily="49" charset="-122"/>
              <a:ea typeface="黑体" panose="02010609060101010101" pitchFamily="49" charset="-122"/>
            </a:rPr>
            <a:t>五、总结与展望</a:t>
          </a:r>
          <a:endParaRPr lang="zh-CN" altLang="en-US" dirty="0">
            <a:latin typeface="黑体" panose="02010609060101010101" pitchFamily="49" charset="-122"/>
            <a:ea typeface="黑体" panose="02010609060101010101" pitchFamily="49" charset="-122"/>
          </a:endParaRPr>
        </a:p>
      </dgm:t>
    </dgm:pt>
    <dgm:pt modelId="{D5BB2D86-E6D0-4BD1-AC58-601711CBDDFC}" type="parTrans" cxnId="{15F8F87D-B305-4436-8A4B-8FF0DCF363D8}">
      <dgm:prSet/>
      <dgm:spPr/>
      <dgm:t>
        <a:bodyPr/>
        <a:lstStyle/>
        <a:p>
          <a:endParaRPr lang="zh-CN" altLang="en-US">
            <a:latin typeface="黑体" panose="02010609060101010101" pitchFamily="49" charset="-122"/>
            <a:ea typeface="黑体" panose="02010609060101010101" pitchFamily="49" charset="-122"/>
          </a:endParaRPr>
        </a:p>
      </dgm:t>
    </dgm:pt>
    <dgm:pt modelId="{D3A15F0C-2AF7-4EB6-8497-A6FF001F4E16}" type="sibTrans" cxnId="{15F8F87D-B305-4436-8A4B-8FF0DCF363D8}">
      <dgm:prSet/>
      <dgm:spPr/>
      <dgm:t>
        <a:bodyPr/>
        <a:lstStyle/>
        <a:p>
          <a:endParaRPr lang="zh-CN" altLang="en-US">
            <a:latin typeface="黑体" panose="02010609060101010101" pitchFamily="49" charset="-122"/>
            <a:ea typeface="黑体" panose="02010609060101010101" pitchFamily="49" charset="-122"/>
          </a:endParaRPr>
        </a:p>
      </dgm:t>
    </dgm:pt>
    <dgm:pt modelId="{87C39637-FF10-40F3-8ABE-00B4BF0F52E4}">
      <dgm:prSet/>
      <dgm:spPr/>
      <dgm:t>
        <a:bodyPr/>
        <a:lstStyle/>
        <a:p>
          <a:endParaRPr lang="zh-CN" altLang="en-US" dirty="0"/>
        </a:p>
      </dgm:t>
    </dgm:pt>
    <dgm:pt modelId="{95199F3B-E611-44BE-942F-4904853F8B87}" type="parTrans" cxnId="{E10124EE-9AB0-450F-82AF-A60C5CDB9A10}">
      <dgm:prSet/>
      <dgm:spPr/>
      <dgm:t>
        <a:bodyPr/>
        <a:lstStyle/>
        <a:p>
          <a:endParaRPr lang="zh-CN" altLang="en-US"/>
        </a:p>
      </dgm:t>
    </dgm:pt>
    <dgm:pt modelId="{AF0865C4-8BAD-4A5A-89F8-FBA8C2D5FC9D}" type="sibTrans" cxnId="{E10124EE-9AB0-450F-82AF-A60C5CDB9A10}">
      <dgm:prSet/>
      <dgm:spPr/>
      <dgm:t>
        <a:bodyPr/>
        <a:lstStyle/>
        <a:p>
          <a:endParaRPr lang="zh-CN" altLang="en-US"/>
        </a:p>
      </dgm:t>
    </dgm:pt>
    <dgm:pt modelId="{C8DDE19B-2E89-4F66-9ABB-55493AB7E1E3}" type="pres">
      <dgm:prSet presAssocID="{94F0D6E5-D20F-4589-8ADF-019CCCEE58FD}" presName="linear" presStyleCnt="0">
        <dgm:presLayoutVars>
          <dgm:dir/>
          <dgm:animLvl val="lvl"/>
          <dgm:resizeHandles val="exact"/>
        </dgm:presLayoutVars>
      </dgm:prSet>
      <dgm:spPr/>
      <dgm:t>
        <a:bodyPr/>
        <a:lstStyle/>
        <a:p>
          <a:endParaRPr lang="zh-CN" altLang="en-US"/>
        </a:p>
      </dgm:t>
    </dgm:pt>
    <dgm:pt modelId="{19C5BA8A-FDA1-4339-85C1-0F751223A06B}" type="pres">
      <dgm:prSet presAssocID="{B09B7F8D-F479-421B-83E3-66A42CE136E2}" presName="parentLin" presStyleCnt="0"/>
      <dgm:spPr/>
    </dgm:pt>
    <dgm:pt modelId="{1AF68DCA-B98F-4C8D-A889-E9A95E68707A}" type="pres">
      <dgm:prSet presAssocID="{B09B7F8D-F479-421B-83E3-66A42CE136E2}" presName="parentLeftMargin" presStyleLbl="node1" presStyleIdx="0" presStyleCnt="5"/>
      <dgm:spPr/>
      <dgm:t>
        <a:bodyPr/>
        <a:lstStyle/>
        <a:p>
          <a:endParaRPr lang="zh-CN" altLang="en-US"/>
        </a:p>
      </dgm:t>
    </dgm:pt>
    <dgm:pt modelId="{336F71E6-8435-42FC-8111-528833FEF25F}" type="pres">
      <dgm:prSet presAssocID="{B09B7F8D-F479-421B-83E3-66A42CE136E2}" presName="parentText" presStyleLbl="node1" presStyleIdx="0" presStyleCnt="5">
        <dgm:presLayoutVars>
          <dgm:chMax val="0"/>
          <dgm:bulletEnabled val="1"/>
        </dgm:presLayoutVars>
      </dgm:prSet>
      <dgm:spPr/>
      <dgm:t>
        <a:bodyPr/>
        <a:lstStyle/>
        <a:p>
          <a:endParaRPr lang="zh-CN" altLang="en-US"/>
        </a:p>
      </dgm:t>
    </dgm:pt>
    <dgm:pt modelId="{D4D3B75D-5C5B-4B8B-A368-7A93394499F7}" type="pres">
      <dgm:prSet presAssocID="{B09B7F8D-F479-421B-83E3-66A42CE136E2}" presName="negativeSpace" presStyleCnt="0"/>
      <dgm:spPr/>
    </dgm:pt>
    <dgm:pt modelId="{DBF5EC86-E896-46DC-BE47-1E496C0DFF9E}" type="pres">
      <dgm:prSet presAssocID="{B09B7F8D-F479-421B-83E3-66A42CE136E2}" presName="childText" presStyleLbl="conFgAcc1" presStyleIdx="0" presStyleCnt="5">
        <dgm:presLayoutVars>
          <dgm:bulletEnabled val="1"/>
        </dgm:presLayoutVars>
      </dgm:prSet>
      <dgm:spPr/>
      <dgm:t>
        <a:bodyPr/>
        <a:lstStyle/>
        <a:p>
          <a:endParaRPr lang="zh-CN" altLang="en-US"/>
        </a:p>
      </dgm:t>
    </dgm:pt>
    <dgm:pt modelId="{6F43ED19-3D43-43E2-8ABA-A4320810BCA4}" type="pres">
      <dgm:prSet presAssocID="{9797772B-BAF0-400D-84EC-2A05C4F545A2}" presName="spaceBetweenRectangles" presStyleCnt="0"/>
      <dgm:spPr/>
    </dgm:pt>
    <dgm:pt modelId="{752D248C-1A83-4E42-83EA-148D4E6AF8F4}" type="pres">
      <dgm:prSet presAssocID="{2EB5C21B-EE80-4FA8-8E50-700533CB52E1}" presName="parentLin" presStyleCnt="0"/>
      <dgm:spPr/>
    </dgm:pt>
    <dgm:pt modelId="{009940FD-3D4D-4FAE-8423-577C4D4347A0}" type="pres">
      <dgm:prSet presAssocID="{2EB5C21B-EE80-4FA8-8E50-700533CB52E1}" presName="parentLeftMargin" presStyleLbl="node1" presStyleIdx="0" presStyleCnt="5"/>
      <dgm:spPr/>
      <dgm:t>
        <a:bodyPr/>
        <a:lstStyle/>
        <a:p>
          <a:endParaRPr lang="zh-CN" altLang="en-US"/>
        </a:p>
      </dgm:t>
    </dgm:pt>
    <dgm:pt modelId="{AC5FD04D-50FE-4441-BAE5-D9D8ECB882E1}" type="pres">
      <dgm:prSet presAssocID="{2EB5C21B-EE80-4FA8-8E50-700533CB52E1}" presName="parentText" presStyleLbl="node1" presStyleIdx="1" presStyleCnt="5">
        <dgm:presLayoutVars>
          <dgm:chMax val="0"/>
          <dgm:bulletEnabled val="1"/>
        </dgm:presLayoutVars>
      </dgm:prSet>
      <dgm:spPr/>
      <dgm:t>
        <a:bodyPr/>
        <a:lstStyle/>
        <a:p>
          <a:endParaRPr lang="zh-CN" altLang="en-US"/>
        </a:p>
      </dgm:t>
    </dgm:pt>
    <dgm:pt modelId="{ACE70801-738D-4A32-B2EF-12703F02BE0B}" type="pres">
      <dgm:prSet presAssocID="{2EB5C21B-EE80-4FA8-8E50-700533CB52E1}" presName="negativeSpace" presStyleCnt="0"/>
      <dgm:spPr/>
    </dgm:pt>
    <dgm:pt modelId="{2C9A5971-B233-42A7-BD6C-E06E80BA4D19}" type="pres">
      <dgm:prSet presAssocID="{2EB5C21B-EE80-4FA8-8E50-700533CB52E1}" presName="childText" presStyleLbl="conFgAcc1" presStyleIdx="1" presStyleCnt="5">
        <dgm:presLayoutVars>
          <dgm:bulletEnabled val="1"/>
        </dgm:presLayoutVars>
      </dgm:prSet>
      <dgm:spPr/>
    </dgm:pt>
    <dgm:pt modelId="{03C3A96D-C707-41C8-BF29-A87350133716}" type="pres">
      <dgm:prSet presAssocID="{F7BE30A9-F337-45BA-BD81-979110410683}" presName="spaceBetweenRectangles" presStyleCnt="0"/>
      <dgm:spPr/>
    </dgm:pt>
    <dgm:pt modelId="{7CB9431B-CFE3-4EF5-B75F-5CBA0AA9B90D}" type="pres">
      <dgm:prSet presAssocID="{12F0F7C5-A3A1-40E1-9565-EA521437A6A7}" presName="parentLin" presStyleCnt="0"/>
      <dgm:spPr/>
    </dgm:pt>
    <dgm:pt modelId="{5BD08F9D-B7A6-4DCE-8990-784070BE91E5}" type="pres">
      <dgm:prSet presAssocID="{12F0F7C5-A3A1-40E1-9565-EA521437A6A7}" presName="parentLeftMargin" presStyleLbl="node1" presStyleIdx="1" presStyleCnt="5"/>
      <dgm:spPr/>
      <dgm:t>
        <a:bodyPr/>
        <a:lstStyle/>
        <a:p>
          <a:endParaRPr lang="zh-CN" altLang="en-US"/>
        </a:p>
      </dgm:t>
    </dgm:pt>
    <dgm:pt modelId="{71C840CA-9F7C-4127-B484-5CB692B31AD3}" type="pres">
      <dgm:prSet presAssocID="{12F0F7C5-A3A1-40E1-9565-EA521437A6A7}" presName="parentText" presStyleLbl="node1" presStyleIdx="2" presStyleCnt="5">
        <dgm:presLayoutVars>
          <dgm:chMax val="0"/>
          <dgm:bulletEnabled val="1"/>
        </dgm:presLayoutVars>
      </dgm:prSet>
      <dgm:spPr/>
      <dgm:t>
        <a:bodyPr/>
        <a:lstStyle/>
        <a:p>
          <a:endParaRPr lang="zh-CN" altLang="en-US"/>
        </a:p>
      </dgm:t>
    </dgm:pt>
    <dgm:pt modelId="{8E8741BB-3566-4D5E-AE9E-A5C72DC263B4}" type="pres">
      <dgm:prSet presAssocID="{12F0F7C5-A3A1-40E1-9565-EA521437A6A7}" presName="negativeSpace" presStyleCnt="0"/>
      <dgm:spPr/>
    </dgm:pt>
    <dgm:pt modelId="{DBF9777F-5318-45DF-899A-D7EA625241E9}" type="pres">
      <dgm:prSet presAssocID="{12F0F7C5-A3A1-40E1-9565-EA521437A6A7}" presName="childText" presStyleLbl="conFgAcc1" presStyleIdx="2" presStyleCnt="5">
        <dgm:presLayoutVars>
          <dgm:bulletEnabled val="1"/>
        </dgm:presLayoutVars>
      </dgm:prSet>
      <dgm:spPr/>
    </dgm:pt>
    <dgm:pt modelId="{31FC09E2-DC8F-4C1D-B3E6-F42512544E50}" type="pres">
      <dgm:prSet presAssocID="{D428E282-1311-48F9-935C-997C8909F6E0}" presName="spaceBetweenRectangles" presStyleCnt="0"/>
      <dgm:spPr/>
    </dgm:pt>
    <dgm:pt modelId="{0A4D6206-73D6-4F94-BF1C-A008E5AD3610}" type="pres">
      <dgm:prSet presAssocID="{92C2B26E-72C7-482A-8F9F-7CA6091889BD}" presName="parentLin" presStyleCnt="0"/>
      <dgm:spPr/>
    </dgm:pt>
    <dgm:pt modelId="{D8843929-99EF-4FFE-A0BE-5ABFCA111F13}" type="pres">
      <dgm:prSet presAssocID="{92C2B26E-72C7-482A-8F9F-7CA6091889BD}" presName="parentLeftMargin" presStyleLbl="node1" presStyleIdx="2" presStyleCnt="5"/>
      <dgm:spPr/>
      <dgm:t>
        <a:bodyPr/>
        <a:lstStyle/>
        <a:p>
          <a:endParaRPr lang="zh-CN" altLang="en-US"/>
        </a:p>
      </dgm:t>
    </dgm:pt>
    <dgm:pt modelId="{6D9327B1-A96D-4E54-9F05-29122990F113}" type="pres">
      <dgm:prSet presAssocID="{92C2B26E-72C7-482A-8F9F-7CA6091889BD}" presName="parentText" presStyleLbl="node1" presStyleIdx="3" presStyleCnt="5">
        <dgm:presLayoutVars>
          <dgm:chMax val="0"/>
          <dgm:bulletEnabled val="1"/>
        </dgm:presLayoutVars>
      </dgm:prSet>
      <dgm:spPr/>
      <dgm:t>
        <a:bodyPr/>
        <a:lstStyle/>
        <a:p>
          <a:endParaRPr lang="zh-CN" altLang="en-US"/>
        </a:p>
      </dgm:t>
    </dgm:pt>
    <dgm:pt modelId="{859AD5E1-DEBE-4097-A2AD-59CA9CDEF427}" type="pres">
      <dgm:prSet presAssocID="{92C2B26E-72C7-482A-8F9F-7CA6091889BD}" presName="negativeSpace" presStyleCnt="0"/>
      <dgm:spPr/>
    </dgm:pt>
    <dgm:pt modelId="{9040D141-5E72-4EDE-9C29-8E2DF973A574}" type="pres">
      <dgm:prSet presAssocID="{92C2B26E-72C7-482A-8F9F-7CA6091889BD}" presName="childText" presStyleLbl="conFgAcc1" presStyleIdx="3" presStyleCnt="5">
        <dgm:presLayoutVars>
          <dgm:bulletEnabled val="1"/>
        </dgm:presLayoutVars>
      </dgm:prSet>
      <dgm:spPr/>
    </dgm:pt>
    <dgm:pt modelId="{8562F2EE-5A0E-465B-B8A7-97C9A368C8A7}" type="pres">
      <dgm:prSet presAssocID="{3D08F4DD-EBFD-44C0-90A3-1D0CAE9F6DCE}" presName="spaceBetweenRectangles" presStyleCnt="0"/>
      <dgm:spPr/>
    </dgm:pt>
    <dgm:pt modelId="{BCCA95E5-BE9F-4D1A-8C54-E6C07B7B8182}" type="pres">
      <dgm:prSet presAssocID="{FAC55D3E-386C-4D66-8EC0-D3334E877F17}" presName="parentLin" presStyleCnt="0"/>
      <dgm:spPr/>
    </dgm:pt>
    <dgm:pt modelId="{138E2B0C-717C-49A5-9239-6E57B41AAFB2}" type="pres">
      <dgm:prSet presAssocID="{FAC55D3E-386C-4D66-8EC0-D3334E877F17}" presName="parentLeftMargin" presStyleLbl="node1" presStyleIdx="3" presStyleCnt="5"/>
      <dgm:spPr/>
      <dgm:t>
        <a:bodyPr/>
        <a:lstStyle/>
        <a:p>
          <a:endParaRPr lang="zh-CN" altLang="en-US"/>
        </a:p>
      </dgm:t>
    </dgm:pt>
    <dgm:pt modelId="{58949DB7-9367-40FD-B99C-C67D47E7F4E1}" type="pres">
      <dgm:prSet presAssocID="{FAC55D3E-386C-4D66-8EC0-D3334E877F17}" presName="parentText" presStyleLbl="node1" presStyleIdx="4" presStyleCnt="5">
        <dgm:presLayoutVars>
          <dgm:chMax val="0"/>
          <dgm:bulletEnabled val="1"/>
        </dgm:presLayoutVars>
      </dgm:prSet>
      <dgm:spPr/>
      <dgm:t>
        <a:bodyPr/>
        <a:lstStyle/>
        <a:p>
          <a:endParaRPr lang="zh-CN" altLang="en-US"/>
        </a:p>
      </dgm:t>
    </dgm:pt>
    <dgm:pt modelId="{CD405578-FD21-45C3-A3EB-B2C14FB5185C}" type="pres">
      <dgm:prSet presAssocID="{FAC55D3E-386C-4D66-8EC0-D3334E877F17}" presName="negativeSpace" presStyleCnt="0"/>
      <dgm:spPr/>
    </dgm:pt>
    <dgm:pt modelId="{79B4DC06-0FB4-4B8E-A99C-B5A3C6037CE9}" type="pres">
      <dgm:prSet presAssocID="{FAC55D3E-386C-4D66-8EC0-D3334E877F17}" presName="childText" presStyleLbl="conFgAcc1" presStyleIdx="4" presStyleCnt="5">
        <dgm:presLayoutVars>
          <dgm:bulletEnabled val="1"/>
        </dgm:presLayoutVars>
      </dgm:prSet>
      <dgm:spPr/>
    </dgm:pt>
  </dgm:ptLst>
  <dgm:cxnLst>
    <dgm:cxn modelId="{E10124EE-9AB0-450F-82AF-A60C5CDB9A10}" srcId="{B09B7F8D-F479-421B-83E3-66A42CE136E2}" destId="{87C39637-FF10-40F3-8ABE-00B4BF0F52E4}" srcOrd="0" destOrd="0" parTransId="{95199F3B-E611-44BE-942F-4904853F8B87}" sibTransId="{AF0865C4-8BAD-4A5A-89F8-FBA8C2D5FC9D}"/>
    <dgm:cxn modelId="{03FA405E-F0F4-4782-8B67-A066F77E7D67}" type="presOf" srcId="{FAC55D3E-386C-4D66-8EC0-D3334E877F17}" destId="{138E2B0C-717C-49A5-9239-6E57B41AAFB2}" srcOrd="0" destOrd="0" presId="urn:microsoft.com/office/officeart/2005/8/layout/list1"/>
    <dgm:cxn modelId="{94B74B4B-AD13-481A-BE24-70C4AFDF8BCD}" type="presOf" srcId="{87C39637-FF10-40F3-8ABE-00B4BF0F52E4}" destId="{DBF5EC86-E896-46DC-BE47-1E496C0DFF9E}" srcOrd="0" destOrd="0" presId="urn:microsoft.com/office/officeart/2005/8/layout/list1"/>
    <dgm:cxn modelId="{2DB22950-4FA2-4E8B-9E25-1451C12CF0D2}" srcId="{94F0D6E5-D20F-4589-8ADF-019CCCEE58FD}" destId="{B09B7F8D-F479-421B-83E3-66A42CE136E2}" srcOrd="0" destOrd="0" parTransId="{B9D536D1-E464-4F77-8E24-53EB3888C8F4}" sibTransId="{9797772B-BAF0-400D-84EC-2A05C4F545A2}"/>
    <dgm:cxn modelId="{6BA26848-F020-4470-BA73-06218E71BADF}" type="presOf" srcId="{92C2B26E-72C7-482A-8F9F-7CA6091889BD}" destId="{6D9327B1-A96D-4E54-9F05-29122990F113}" srcOrd="1" destOrd="0" presId="urn:microsoft.com/office/officeart/2005/8/layout/list1"/>
    <dgm:cxn modelId="{DF1EEA97-0ADB-4BEE-A7EB-4554EFA60498}" type="presOf" srcId="{12F0F7C5-A3A1-40E1-9565-EA521437A6A7}" destId="{71C840CA-9F7C-4127-B484-5CB692B31AD3}" srcOrd="1" destOrd="0" presId="urn:microsoft.com/office/officeart/2005/8/layout/list1"/>
    <dgm:cxn modelId="{19E5D322-E860-482F-A94E-74B46688366F}" srcId="{94F0D6E5-D20F-4589-8ADF-019CCCEE58FD}" destId="{2EB5C21B-EE80-4FA8-8E50-700533CB52E1}" srcOrd="1" destOrd="0" parTransId="{A6D54F67-A9BF-416E-8DAF-8A84BFF14737}" sibTransId="{F7BE30A9-F337-45BA-BD81-979110410683}"/>
    <dgm:cxn modelId="{06B97464-4766-439B-9C4B-CC5D58EF52C6}" type="presOf" srcId="{12F0F7C5-A3A1-40E1-9565-EA521437A6A7}" destId="{5BD08F9D-B7A6-4DCE-8990-784070BE91E5}" srcOrd="0" destOrd="0" presId="urn:microsoft.com/office/officeart/2005/8/layout/list1"/>
    <dgm:cxn modelId="{110E8900-0391-4EF5-9977-9396397E7264}" type="presOf" srcId="{B09B7F8D-F479-421B-83E3-66A42CE136E2}" destId="{1AF68DCA-B98F-4C8D-A889-E9A95E68707A}" srcOrd="0" destOrd="0" presId="urn:microsoft.com/office/officeart/2005/8/layout/list1"/>
    <dgm:cxn modelId="{C0A71BE6-E6C7-4C7F-BD04-269AC4241502}" type="presOf" srcId="{FAC55D3E-386C-4D66-8EC0-D3334E877F17}" destId="{58949DB7-9367-40FD-B99C-C67D47E7F4E1}" srcOrd="1" destOrd="0" presId="urn:microsoft.com/office/officeart/2005/8/layout/list1"/>
    <dgm:cxn modelId="{15F8F87D-B305-4436-8A4B-8FF0DCF363D8}" srcId="{94F0D6E5-D20F-4589-8ADF-019CCCEE58FD}" destId="{FAC55D3E-386C-4D66-8EC0-D3334E877F17}" srcOrd="4" destOrd="0" parTransId="{D5BB2D86-E6D0-4BD1-AC58-601711CBDDFC}" sibTransId="{D3A15F0C-2AF7-4EB6-8497-A6FF001F4E16}"/>
    <dgm:cxn modelId="{0430D0AB-4D03-45AF-9C8D-DE082A748CF0}" srcId="{94F0D6E5-D20F-4589-8ADF-019CCCEE58FD}" destId="{92C2B26E-72C7-482A-8F9F-7CA6091889BD}" srcOrd="3" destOrd="0" parTransId="{71E0F56D-D70E-40F1-A0FC-1B830A9DA895}" sibTransId="{3D08F4DD-EBFD-44C0-90A3-1D0CAE9F6DCE}"/>
    <dgm:cxn modelId="{60913973-86B6-414A-B515-591620394197}" type="presOf" srcId="{94F0D6E5-D20F-4589-8ADF-019CCCEE58FD}" destId="{C8DDE19B-2E89-4F66-9ABB-55493AB7E1E3}" srcOrd="0" destOrd="0" presId="urn:microsoft.com/office/officeart/2005/8/layout/list1"/>
    <dgm:cxn modelId="{9F46B293-A783-4575-A646-AC1B9BED73DF}" srcId="{94F0D6E5-D20F-4589-8ADF-019CCCEE58FD}" destId="{12F0F7C5-A3A1-40E1-9565-EA521437A6A7}" srcOrd="2" destOrd="0" parTransId="{AC88412F-2F83-43BA-9C76-49386006D973}" sibTransId="{D428E282-1311-48F9-935C-997C8909F6E0}"/>
    <dgm:cxn modelId="{EE2FFBEA-3BFB-4189-B2A0-7167F09F5C1D}" type="presOf" srcId="{2EB5C21B-EE80-4FA8-8E50-700533CB52E1}" destId="{009940FD-3D4D-4FAE-8423-577C4D4347A0}" srcOrd="0" destOrd="0" presId="urn:microsoft.com/office/officeart/2005/8/layout/list1"/>
    <dgm:cxn modelId="{87AF6396-5FE2-4219-98BA-91DCFD409829}" type="presOf" srcId="{92C2B26E-72C7-482A-8F9F-7CA6091889BD}" destId="{D8843929-99EF-4FFE-A0BE-5ABFCA111F13}" srcOrd="0" destOrd="0" presId="urn:microsoft.com/office/officeart/2005/8/layout/list1"/>
    <dgm:cxn modelId="{B6F933BE-B837-4F63-9501-7818EC2E1814}" type="presOf" srcId="{B09B7F8D-F479-421B-83E3-66A42CE136E2}" destId="{336F71E6-8435-42FC-8111-528833FEF25F}" srcOrd="1" destOrd="0" presId="urn:microsoft.com/office/officeart/2005/8/layout/list1"/>
    <dgm:cxn modelId="{D13F1106-1240-4C45-8B4D-E17ADFE7E18C}" type="presOf" srcId="{2EB5C21B-EE80-4FA8-8E50-700533CB52E1}" destId="{AC5FD04D-50FE-4441-BAE5-D9D8ECB882E1}" srcOrd="1" destOrd="0" presId="urn:microsoft.com/office/officeart/2005/8/layout/list1"/>
    <dgm:cxn modelId="{C3D88FFF-B6A6-45FF-9601-D4474B269171}" type="presParOf" srcId="{C8DDE19B-2E89-4F66-9ABB-55493AB7E1E3}" destId="{19C5BA8A-FDA1-4339-85C1-0F751223A06B}" srcOrd="0" destOrd="0" presId="urn:microsoft.com/office/officeart/2005/8/layout/list1"/>
    <dgm:cxn modelId="{B79B0CC8-8FC7-42C7-8279-654D38A5A06B}" type="presParOf" srcId="{19C5BA8A-FDA1-4339-85C1-0F751223A06B}" destId="{1AF68DCA-B98F-4C8D-A889-E9A95E68707A}" srcOrd="0" destOrd="0" presId="urn:microsoft.com/office/officeart/2005/8/layout/list1"/>
    <dgm:cxn modelId="{313FCB58-62D5-4FE9-9464-322B06FE4726}" type="presParOf" srcId="{19C5BA8A-FDA1-4339-85C1-0F751223A06B}" destId="{336F71E6-8435-42FC-8111-528833FEF25F}" srcOrd="1" destOrd="0" presId="urn:microsoft.com/office/officeart/2005/8/layout/list1"/>
    <dgm:cxn modelId="{E7ED562C-E618-40C1-8F98-29D97FBF4013}" type="presParOf" srcId="{C8DDE19B-2E89-4F66-9ABB-55493AB7E1E3}" destId="{D4D3B75D-5C5B-4B8B-A368-7A93394499F7}" srcOrd="1" destOrd="0" presId="urn:microsoft.com/office/officeart/2005/8/layout/list1"/>
    <dgm:cxn modelId="{80CFD224-57A5-4D19-8131-05812C2E5937}" type="presParOf" srcId="{C8DDE19B-2E89-4F66-9ABB-55493AB7E1E3}" destId="{DBF5EC86-E896-46DC-BE47-1E496C0DFF9E}" srcOrd="2" destOrd="0" presId="urn:microsoft.com/office/officeart/2005/8/layout/list1"/>
    <dgm:cxn modelId="{6ABF427C-6197-4863-A734-E37DDF120C89}" type="presParOf" srcId="{C8DDE19B-2E89-4F66-9ABB-55493AB7E1E3}" destId="{6F43ED19-3D43-43E2-8ABA-A4320810BCA4}" srcOrd="3" destOrd="0" presId="urn:microsoft.com/office/officeart/2005/8/layout/list1"/>
    <dgm:cxn modelId="{4BEF11F7-2728-45EE-9502-50EC79ED683B}" type="presParOf" srcId="{C8DDE19B-2E89-4F66-9ABB-55493AB7E1E3}" destId="{752D248C-1A83-4E42-83EA-148D4E6AF8F4}" srcOrd="4" destOrd="0" presId="urn:microsoft.com/office/officeart/2005/8/layout/list1"/>
    <dgm:cxn modelId="{1C723BE6-384C-4438-9D7D-1A8A40853ACE}" type="presParOf" srcId="{752D248C-1A83-4E42-83EA-148D4E6AF8F4}" destId="{009940FD-3D4D-4FAE-8423-577C4D4347A0}" srcOrd="0" destOrd="0" presId="urn:microsoft.com/office/officeart/2005/8/layout/list1"/>
    <dgm:cxn modelId="{081FC4B2-73E3-4716-A71A-D32386F8A4C3}" type="presParOf" srcId="{752D248C-1A83-4E42-83EA-148D4E6AF8F4}" destId="{AC5FD04D-50FE-4441-BAE5-D9D8ECB882E1}" srcOrd="1" destOrd="0" presId="urn:microsoft.com/office/officeart/2005/8/layout/list1"/>
    <dgm:cxn modelId="{CEFA992E-E432-4DDF-A6A3-01E394C3A477}" type="presParOf" srcId="{C8DDE19B-2E89-4F66-9ABB-55493AB7E1E3}" destId="{ACE70801-738D-4A32-B2EF-12703F02BE0B}" srcOrd="5" destOrd="0" presId="urn:microsoft.com/office/officeart/2005/8/layout/list1"/>
    <dgm:cxn modelId="{25C65572-A838-4578-B88A-7CDC48A87F05}" type="presParOf" srcId="{C8DDE19B-2E89-4F66-9ABB-55493AB7E1E3}" destId="{2C9A5971-B233-42A7-BD6C-E06E80BA4D19}" srcOrd="6" destOrd="0" presId="urn:microsoft.com/office/officeart/2005/8/layout/list1"/>
    <dgm:cxn modelId="{2A88C66A-A495-4166-A7B2-FC46FF3083B5}" type="presParOf" srcId="{C8DDE19B-2E89-4F66-9ABB-55493AB7E1E3}" destId="{03C3A96D-C707-41C8-BF29-A87350133716}" srcOrd="7" destOrd="0" presId="urn:microsoft.com/office/officeart/2005/8/layout/list1"/>
    <dgm:cxn modelId="{09A03470-A1EF-4B19-A871-D8C9185E86E4}" type="presParOf" srcId="{C8DDE19B-2E89-4F66-9ABB-55493AB7E1E3}" destId="{7CB9431B-CFE3-4EF5-B75F-5CBA0AA9B90D}" srcOrd="8" destOrd="0" presId="urn:microsoft.com/office/officeart/2005/8/layout/list1"/>
    <dgm:cxn modelId="{52853A45-DB41-4435-9632-EF333EE98888}" type="presParOf" srcId="{7CB9431B-CFE3-4EF5-B75F-5CBA0AA9B90D}" destId="{5BD08F9D-B7A6-4DCE-8990-784070BE91E5}" srcOrd="0" destOrd="0" presId="urn:microsoft.com/office/officeart/2005/8/layout/list1"/>
    <dgm:cxn modelId="{A9A5F601-CE42-478A-B3CE-16177C8BFA53}" type="presParOf" srcId="{7CB9431B-CFE3-4EF5-B75F-5CBA0AA9B90D}" destId="{71C840CA-9F7C-4127-B484-5CB692B31AD3}" srcOrd="1" destOrd="0" presId="urn:microsoft.com/office/officeart/2005/8/layout/list1"/>
    <dgm:cxn modelId="{4F947D1A-038D-4DFD-84F6-18B47F251D1C}" type="presParOf" srcId="{C8DDE19B-2E89-4F66-9ABB-55493AB7E1E3}" destId="{8E8741BB-3566-4D5E-AE9E-A5C72DC263B4}" srcOrd="9" destOrd="0" presId="urn:microsoft.com/office/officeart/2005/8/layout/list1"/>
    <dgm:cxn modelId="{A77DF921-803F-429D-B7CB-671F8BE5F4E6}" type="presParOf" srcId="{C8DDE19B-2E89-4F66-9ABB-55493AB7E1E3}" destId="{DBF9777F-5318-45DF-899A-D7EA625241E9}" srcOrd="10" destOrd="0" presId="urn:microsoft.com/office/officeart/2005/8/layout/list1"/>
    <dgm:cxn modelId="{ABA303AF-8A16-4BA7-9A8E-7E300D8E6905}" type="presParOf" srcId="{C8DDE19B-2E89-4F66-9ABB-55493AB7E1E3}" destId="{31FC09E2-DC8F-4C1D-B3E6-F42512544E50}" srcOrd="11" destOrd="0" presId="urn:microsoft.com/office/officeart/2005/8/layout/list1"/>
    <dgm:cxn modelId="{855D676D-7A2F-4FBB-97AB-182B09C30FD8}" type="presParOf" srcId="{C8DDE19B-2E89-4F66-9ABB-55493AB7E1E3}" destId="{0A4D6206-73D6-4F94-BF1C-A008E5AD3610}" srcOrd="12" destOrd="0" presId="urn:microsoft.com/office/officeart/2005/8/layout/list1"/>
    <dgm:cxn modelId="{B8971781-532E-44BE-A11B-CD944F99E4FE}" type="presParOf" srcId="{0A4D6206-73D6-4F94-BF1C-A008E5AD3610}" destId="{D8843929-99EF-4FFE-A0BE-5ABFCA111F13}" srcOrd="0" destOrd="0" presId="urn:microsoft.com/office/officeart/2005/8/layout/list1"/>
    <dgm:cxn modelId="{FF2E70B0-44A5-443A-89D6-28009A88E04B}" type="presParOf" srcId="{0A4D6206-73D6-4F94-BF1C-A008E5AD3610}" destId="{6D9327B1-A96D-4E54-9F05-29122990F113}" srcOrd="1" destOrd="0" presId="urn:microsoft.com/office/officeart/2005/8/layout/list1"/>
    <dgm:cxn modelId="{889539DF-849B-4B7A-B2D2-5242F80358B0}" type="presParOf" srcId="{C8DDE19B-2E89-4F66-9ABB-55493AB7E1E3}" destId="{859AD5E1-DEBE-4097-A2AD-59CA9CDEF427}" srcOrd="13" destOrd="0" presId="urn:microsoft.com/office/officeart/2005/8/layout/list1"/>
    <dgm:cxn modelId="{3CC5F19F-9AA3-457C-9ADE-68D9CD29B81F}" type="presParOf" srcId="{C8DDE19B-2E89-4F66-9ABB-55493AB7E1E3}" destId="{9040D141-5E72-4EDE-9C29-8E2DF973A574}" srcOrd="14" destOrd="0" presId="urn:microsoft.com/office/officeart/2005/8/layout/list1"/>
    <dgm:cxn modelId="{3F3E4940-6667-488E-BCB1-98711D3ABA35}" type="presParOf" srcId="{C8DDE19B-2E89-4F66-9ABB-55493AB7E1E3}" destId="{8562F2EE-5A0E-465B-B8A7-97C9A368C8A7}" srcOrd="15" destOrd="0" presId="urn:microsoft.com/office/officeart/2005/8/layout/list1"/>
    <dgm:cxn modelId="{AF38EAD0-B225-47D0-9857-23293E5FE950}" type="presParOf" srcId="{C8DDE19B-2E89-4F66-9ABB-55493AB7E1E3}" destId="{BCCA95E5-BE9F-4D1A-8C54-E6C07B7B8182}" srcOrd="16" destOrd="0" presId="urn:microsoft.com/office/officeart/2005/8/layout/list1"/>
    <dgm:cxn modelId="{91BA11DC-389E-4F52-A938-C571DA34E09E}" type="presParOf" srcId="{BCCA95E5-BE9F-4D1A-8C54-E6C07B7B8182}" destId="{138E2B0C-717C-49A5-9239-6E57B41AAFB2}" srcOrd="0" destOrd="0" presId="urn:microsoft.com/office/officeart/2005/8/layout/list1"/>
    <dgm:cxn modelId="{FCDAA53F-98CD-4DE1-957E-A48E7661EA82}" type="presParOf" srcId="{BCCA95E5-BE9F-4D1A-8C54-E6C07B7B8182}" destId="{58949DB7-9367-40FD-B99C-C67D47E7F4E1}" srcOrd="1" destOrd="0" presId="urn:microsoft.com/office/officeart/2005/8/layout/list1"/>
    <dgm:cxn modelId="{8BB9AD6A-F76F-4322-83F3-677E7D1E2218}" type="presParOf" srcId="{C8DDE19B-2E89-4F66-9ABB-55493AB7E1E3}" destId="{CD405578-FD21-45C3-A3EB-B2C14FB5185C}" srcOrd="17" destOrd="0" presId="urn:microsoft.com/office/officeart/2005/8/layout/list1"/>
    <dgm:cxn modelId="{45406BCB-D9AD-45B2-B069-38C1966384E7}" type="presParOf" srcId="{C8DDE19B-2E89-4F66-9ABB-55493AB7E1E3}" destId="{79B4DC06-0FB4-4B8E-A99C-B5A3C6037CE9}" srcOrd="18"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F0D6E5-D20F-4589-8ADF-019CCCEE58FD}"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zh-CN" altLang="en-US"/>
        </a:p>
      </dgm:t>
    </dgm:pt>
    <dgm:pt modelId="{B09B7F8D-F479-421B-83E3-66A42CE136E2}">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smtClean="0">
              <a:latin typeface="黑体" panose="02010609060101010101" pitchFamily="49" charset="-122"/>
              <a:ea typeface="黑体" panose="02010609060101010101" pitchFamily="49" charset="-122"/>
            </a:rPr>
            <a:t>一、背景与意义</a:t>
          </a:r>
          <a:endParaRPr lang="zh-CN" altLang="en-US" dirty="0">
            <a:latin typeface="黑体" panose="02010609060101010101" pitchFamily="49" charset="-122"/>
            <a:ea typeface="黑体" panose="02010609060101010101" pitchFamily="49" charset="-122"/>
          </a:endParaRPr>
        </a:p>
      </dgm:t>
    </dgm:pt>
    <dgm:pt modelId="{B9D536D1-E464-4F77-8E24-53EB3888C8F4}" type="parTrans" cxnId="{2DB22950-4FA2-4E8B-9E25-1451C12CF0D2}">
      <dgm:prSet/>
      <dgm:spPr/>
      <dgm:t>
        <a:bodyPr/>
        <a:lstStyle/>
        <a:p>
          <a:endParaRPr lang="zh-CN" altLang="en-US">
            <a:latin typeface="黑体" panose="02010609060101010101" pitchFamily="49" charset="-122"/>
            <a:ea typeface="黑体" panose="02010609060101010101" pitchFamily="49" charset="-122"/>
          </a:endParaRPr>
        </a:p>
      </dgm:t>
    </dgm:pt>
    <dgm:pt modelId="{9797772B-BAF0-400D-84EC-2A05C4F545A2}" type="sibTrans" cxnId="{2DB22950-4FA2-4E8B-9E25-1451C12CF0D2}">
      <dgm:prSet/>
      <dgm:spPr/>
      <dgm:t>
        <a:bodyPr/>
        <a:lstStyle/>
        <a:p>
          <a:endParaRPr lang="zh-CN" altLang="en-US">
            <a:latin typeface="黑体" panose="02010609060101010101" pitchFamily="49" charset="-122"/>
            <a:ea typeface="黑体" panose="02010609060101010101" pitchFamily="49" charset="-122"/>
          </a:endParaRPr>
        </a:p>
      </dgm:t>
    </dgm:pt>
    <dgm:pt modelId="{2EB5C21B-EE80-4FA8-8E50-700533CB52E1}">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smtClean="0">
              <a:latin typeface="黑体" panose="02010609060101010101" pitchFamily="49" charset="-122"/>
              <a:ea typeface="黑体" panose="02010609060101010101" pitchFamily="49" charset="-122"/>
            </a:rPr>
            <a:t>二、深度学习基础</a:t>
          </a:r>
          <a:endParaRPr lang="zh-CN" altLang="en-US" dirty="0">
            <a:latin typeface="黑体" panose="02010609060101010101" pitchFamily="49" charset="-122"/>
            <a:ea typeface="黑体" panose="02010609060101010101" pitchFamily="49" charset="-122"/>
          </a:endParaRPr>
        </a:p>
      </dgm:t>
    </dgm:pt>
    <dgm:pt modelId="{A6D54F67-A9BF-416E-8DAF-8A84BFF14737}" type="parTrans" cxnId="{19E5D322-E860-482F-A94E-74B46688366F}">
      <dgm:prSet/>
      <dgm:spPr/>
      <dgm:t>
        <a:bodyPr/>
        <a:lstStyle/>
        <a:p>
          <a:endParaRPr lang="zh-CN" altLang="en-US">
            <a:latin typeface="黑体" panose="02010609060101010101" pitchFamily="49" charset="-122"/>
            <a:ea typeface="黑体" panose="02010609060101010101" pitchFamily="49" charset="-122"/>
          </a:endParaRPr>
        </a:p>
      </dgm:t>
    </dgm:pt>
    <dgm:pt modelId="{F7BE30A9-F337-45BA-BD81-979110410683}" type="sibTrans" cxnId="{19E5D322-E860-482F-A94E-74B46688366F}">
      <dgm:prSet/>
      <dgm:spPr/>
      <dgm:t>
        <a:bodyPr/>
        <a:lstStyle/>
        <a:p>
          <a:endParaRPr lang="zh-CN" altLang="en-US">
            <a:latin typeface="黑体" panose="02010609060101010101" pitchFamily="49" charset="-122"/>
            <a:ea typeface="黑体" panose="02010609060101010101" pitchFamily="49" charset="-122"/>
          </a:endParaRPr>
        </a:p>
      </dgm:t>
    </dgm:pt>
    <dgm:pt modelId="{12F0F7C5-A3A1-40E1-9565-EA521437A6A7}">
      <dgm:prSet phldrT="[文本]">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zh-CN" altLang="en-US" dirty="0" smtClean="0">
              <a:latin typeface="黑体" panose="02010609060101010101" pitchFamily="49" charset="-122"/>
              <a:ea typeface="黑体" panose="02010609060101010101" pitchFamily="49" charset="-122"/>
            </a:rPr>
            <a:t>三、地下探测仿真技术</a:t>
          </a:r>
          <a:endParaRPr lang="zh-CN" altLang="en-US" dirty="0">
            <a:latin typeface="黑体" panose="02010609060101010101" pitchFamily="49" charset="-122"/>
            <a:ea typeface="黑体" panose="02010609060101010101" pitchFamily="49" charset="-122"/>
          </a:endParaRPr>
        </a:p>
      </dgm:t>
    </dgm:pt>
    <dgm:pt modelId="{AC88412F-2F83-43BA-9C76-49386006D973}" type="parTrans" cxnId="{9F46B293-A783-4575-A646-AC1B9BED73DF}">
      <dgm:prSet/>
      <dgm:spPr/>
      <dgm:t>
        <a:bodyPr/>
        <a:lstStyle/>
        <a:p>
          <a:endParaRPr lang="zh-CN" altLang="en-US">
            <a:latin typeface="黑体" panose="02010609060101010101" pitchFamily="49" charset="-122"/>
            <a:ea typeface="黑体" panose="02010609060101010101" pitchFamily="49" charset="-122"/>
          </a:endParaRPr>
        </a:p>
      </dgm:t>
    </dgm:pt>
    <dgm:pt modelId="{D428E282-1311-48F9-935C-997C8909F6E0}" type="sibTrans" cxnId="{9F46B293-A783-4575-A646-AC1B9BED73DF}">
      <dgm:prSet/>
      <dgm:spPr/>
      <dgm:t>
        <a:bodyPr/>
        <a:lstStyle/>
        <a:p>
          <a:endParaRPr lang="zh-CN" altLang="en-US">
            <a:latin typeface="黑体" panose="02010609060101010101" pitchFamily="49" charset="-122"/>
            <a:ea typeface="黑体" panose="02010609060101010101" pitchFamily="49" charset="-122"/>
          </a:endParaRPr>
        </a:p>
      </dgm:t>
    </dgm:pt>
    <dgm:pt modelId="{92C2B26E-72C7-482A-8F9F-7CA6091889BD}">
      <dgm:prSet/>
      <dgm:spPr/>
      <dgm:t>
        <a:bodyPr/>
        <a:lstStyle/>
        <a:p>
          <a:r>
            <a:rPr lang="zh-CN" altLang="en-US" dirty="0" smtClean="0">
              <a:latin typeface="黑体" panose="02010609060101010101" pitchFamily="49" charset="-122"/>
              <a:ea typeface="黑体" panose="02010609060101010101" pitchFamily="49" charset="-122"/>
            </a:rPr>
            <a:t>四、基于深度学习的目标识别</a:t>
          </a:r>
          <a:endParaRPr lang="zh-CN" altLang="en-US" dirty="0">
            <a:latin typeface="黑体" panose="02010609060101010101" pitchFamily="49" charset="-122"/>
            <a:ea typeface="黑体" panose="02010609060101010101" pitchFamily="49" charset="-122"/>
          </a:endParaRPr>
        </a:p>
      </dgm:t>
    </dgm:pt>
    <dgm:pt modelId="{71E0F56D-D70E-40F1-A0FC-1B830A9DA895}" type="parTrans" cxnId="{0430D0AB-4D03-45AF-9C8D-DE082A748CF0}">
      <dgm:prSet/>
      <dgm:spPr/>
      <dgm:t>
        <a:bodyPr/>
        <a:lstStyle/>
        <a:p>
          <a:endParaRPr lang="zh-CN" altLang="en-US">
            <a:latin typeface="黑体" panose="02010609060101010101" pitchFamily="49" charset="-122"/>
            <a:ea typeface="黑体" panose="02010609060101010101" pitchFamily="49" charset="-122"/>
          </a:endParaRPr>
        </a:p>
      </dgm:t>
    </dgm:pt>
    <dgm:pt modelId="{3D08F4DD-EBFD-44C0-90A3-1D0CAE9F6DCE}" type="sibTrans" cxnId="{0430D0AB-4D03-45AF-9C8D-DE082A748CF0}">
      <dgm:prSet/>
      <dgm:spPr/>
      <dgm:t>
        <a:bodyPr/>
        <a:lstStyle/>
        <a:p>
          <a:endParaRPr lang="zh-CN" altLang="en-US">
            <a:latin typeface="黑体" panose="02010609060101010101" pitchFamily="49" charset="-122"/>
            <a:ea typeface="黑体" panose="02010609060101010101" pitchFamily="49" charset="-122"/>
          </a:endParaRPr>
        </a:p>
      </dgm:t>
    </dgm:pt>
    <dgm:pt modelId="{FAC55D3E-386C-4D66-8EC0-D3334E877F17}">
      <dgm:prSet/>
      <dgm:spPr/>
      <dgm:t>
        <a:bodyPr/>
        <a:lstStyle/>
        <a:p>
          <a:r>
            <a:rPr lang="zh-CN" altLang="en-US" dirty="0" smtClean="0">
              <a:latin typeface="黑体" panose="02010609060101010101" pitchFamily="49" charset="-122"/>
              <a:ea typeface="黑体" panose="02010609060101010101" pitchFamily="49" charset="-122"/>
            </a:rPr>
            <a:t>五、总结与展望</a:t>
          </a:r>
          <a:endParaRPr lang="zh-CN" altLang="en-US" dirty="0">
            <a:latin typeface="黑体" panose="02010609060101010101" pitchFamily="49" charset="-122"/>
            <a:ea typeface="黑体" panose="02010609060101010101" pitchFamily="49" charset="-122"/>
          </a:endParaRPr>
        </a:p>
      </dgm:t>
    </dgm:pt>
    <dgm:pt modelId="{D5BB2D86-E6D0-4BD1-AC58-601711CBDDFC}" type="parTrans" cxnId="{15F8F87D-B305-4436-8A4B-8FF0DCF363D8}">
      <dgm:prSet/>
      <dgm:spPr/>
      <dgm:t>
        <a:bodyPr/>
        <a:lstStyle/>
        <a:p>
          <a:endParaRPr lang="zh-CN" altLang="en-US">
            <a:latin typeface="黑体" panose="02010609060101010101" pitchFamily="49" charset="-122"/>
            <a:ea typeface="黑体" panose="02010609060101010101" pitchFamily="49" charset="-122"/>
          </a:endParaRPr>
        </a:p>
      </dgm:t>
    </dgm:pt>
    <dgm:pt modelId="{D3A15F0C-2AF7-4EB6-8497-A6FF001F4E16}" type="sibTrans" cxnId="{15F8F87D-B305-4436-8A4B-8FF0DCF363D8}">
      <dgm:prSet/>
      <dgm:spPr/>
      <dgm:t>
        <a:bodyPr/>
        <a:lstStyle/>
        <a:p>
          <a:endParaRPr lang="zh-CN" altLang="en-US">
            <a:latin typeface="黑体" panose="02010609060101010101" pitchFamily="49" charset="-122"/>
            <a:ea typeface="黑体" panose="02010609060101010101" pitchFamily="49" charset="-122"/>
          </a:endParaRPr>
        </a:p>
      </dgm:t>
    </dgm:pt>
    <dgm:pt modelId="{87C39637-FF10-40F3-8ABE-00B4BF0F52E4}">
      <dgm:prSet/>
      <dgm:spPr/>
      <dgm:t>
        <a:bodyPr/>
        <a:lstStyle/>
        <a:p>
          <a:endParaRPr lang="zh-CN" altLang="en-US" dirty="0"/>
        </a:p>
      </dgm:t>
    </dgm:pt>
    <dgm:pt modelId="{95199F3B-E611-44BE-942F-4904853F8B87}" type="parTrans" cxnId="{E10124EE-9AB0-450F-82AF-A60C5CDB9A10}">
      <dgm:prSet/>
      <dgm:spPr/>
      <dgm:t>
        <a:bodyPr/>
        <a:lstStyle/>
        <a:p>
          <a:endParaRPr lang="zh-CN" altLang="en-US"/>
        </a:p>
      </dgm:t>
    </dgm:pt>
    <dgm:pt modelId="{AF0865C4-8BAD-4A5A-89F8-FBA8C2D5FC9D}" type="sibTrans" cxnId="{E10124EE-9AB0-450F-82AF-A60C5CDB9A10}">
      <dgm:prSet/>
      <dgm:spPr/>
      <dgm:t>
        <a:bodyPr/>
        <a:lstStyle/>
        <a:p>
          <a:endParaRPr lang="zh-CN" altLang="en-US"/>
        </a:p>
      </dgm:t>
    </dgm:pt>
    <dgm:pt modelId="{C8DDE19B-2E89-4F66-9ABB-55493AB7E1E3}" type="pres">
      <dgm:prSet presAssocID="{94F0D6E5-D20F-4589-8ADF-019CCCEE58FD}" presName="linear" presStyleCnt="0">
        <dgm:presLayoutVars>
          <dgm:dir/>
          <dgm:animLvl val="lvl"/>
          <dgm:resizeHandles val="exact"/>
        </dgm:presLayoutVars>
      </dgm:prSet>
      <dgm:spPr/>
      <dgm:t>
        <a:bodyPr/>
        <a:lstStyle/>
        <a:p>
          <a:endParaRPr lang="zh-CN" altLang="en-US"/>
        </a:p>
      </dgm:t>
    </dgm:pt>
    <dgm:pt modelId="{19C5BA8A-FDA1-4339-85C1-0F751223A06B}" type="pres">
      <dgm:prSet presAssocID="{B09B7F8D-F479-421B-83E3-66A42CE136E2}" presName="parentLin" presStyleCnt="0"/>
      <dgm:spPr/>
    </dgm:pt>
    <dgm:pt modelId="{1AF68DCA-B98F-4C8D-A889-E9A95E68707A}" type="pres">
      <dgm:prSet presAssocID="{B09B7F8D-F479-421B-83E3-66A42CE136E2}" presName="parentLeftMargin" presStyleLbl="node1" presStyleIdx="0" presStyleCnt="5"/>
      <dgm:spPr/>
      <dgm:t>
        <a:bodyPr/>
        <a:lstStyle/>
        <a:p>
          <a:endParaRPr lang="zh-CN" altLang="en-US"/>
        </a:p>
      </dgm:t>
    </dgm:pt>
    <dgm:pt modelId="{336F71E6-8435-42FC-8111-528833FEF25F}" type="pres">
      <dgm:prSet presAssocID="{B09B7F8D-F479-421B-83E3-66A42CE136E2}" presName="parentText" presStyleLbl="node1" presStyleIdx="0" presStyleCnt="5">
        <dgm:presLayoutVars>
          <dgm:chMax val="0"/>
          <dgm:bulletEnabled val="1"/>
        </dgm:presLayoutVars>
      </dgm:prSet>
      <dgm:spPr/>
      <dgm:t>
        <a:bodyPr/>
        <a:lstStyle/>
        <a:p>
          <a:endParaRPr lang="zh-CN" altLang="en-US"/>
        </a:p>
      </dgm:t>
    </dgm:pt>
    <dgm:pt modelId="{D4D3B75D-5C5B-4B8B-A368-7A93394499F7}" type="pres">
      <dgm:prSet presAssocID="{B09B7F8D-F479-421B-83E3-66A42CE136E2}" presName="negativeSpace" presStyleCnt="0"/>
      <dgm:spPr/>
    </dgm:pt>
    <dgm:pt modelId="{DBF5EC86-E896-46DC-BE47-1E496C0DFF9E}" type="pres">
      <dgm:prSet presAssocID="{B09B7F8D-F479-421B-83E3-66A42CE136E2}" presName="childText" presStyleLbl="conFgAcc1" presStyleIdx="0" presStyleCnt="5">
        <dgm:presLayoutVars>
          <dgm:bulletEnabled val="1"/>
        </dgm:presLayoutVars>
      </dgm:prSet>
      <dgm:spPr/>
      <dgm:t>
        <a:bodyPr/>
        <a:lstStyle/>
        <a:p>
          <a:endParaRPr lang="zh-CN" altLang="en-US"/>
        </a:p>
      </dgm:t>
    </dgm:pt>
    <dgm:pt modelId="{6F43ED19-3D43-43E2-8ABA-A4320810BCA4}" type="pres">
      <dgm:prSet presAssocID="{9797772B-BAF0-400D-84EC-2A05C4F545A2}" presName="spaceBetweenRectangles" presStyleCnt="0"/>
      <dgm:spPr/>
    </dgm:pt>
    <dgm:pt modelId="{752D248C-1A83-4E42-83EA-148D4E6AF8F4}" type="pres">
      <dgm:prSet presAssocID="{2EB5C21B-EE80-4FA8-8E50-700533CB52E1}" presName="parentLin" presStyleCnt="0"/>
      <dgm:spPr/>
    </dgm:pt>
    <dgm:pt modelId="{009940FD-3D4D-4FAE-8423-577C4D4347A0}" type="pres">
      <dgm:prSet presAssocID="{2EB5C21B-EE80-4FA8-8E50-700533CB52E1}" presName="parentLeftMargin" presStyleLbl="node1" presStyleIdx="0" presStyleCnt="5"/>
      <dgm:spPr/>
      <dgm:t>
        <a:bodyPr/>
        <a:lstStyle/>
        <a:p>
          <a:endParaRPr lang="zh-CN" altLang="en-US"/>
        </a:p>
      </dgm:t>
    </dgm:pt>
    <dgm:pt modelId="{AC5FD04D-50FE-4441-BAE5-D9D8ECB882E1}" type="pres">
      <dgm:prSet presAssocID="{2EB5C21B-EE80-4FA8-8E50-700533CB52E1}" presName="parentText" presStyleLbl="node1" presStyleIdx="1" presStyleCnt="5">
        <dgm:presLayoutVars>
          <dgm:chMax val="0"/>
          <dgm:bulletEnabled val="1"/>
        </dgm:presLayoutVars>
      </dgm:prSet>
      <dgm:spPr/>
      <dgm:t>
        <a:bodyPr/>
        <a:lstStyle/>
        <a:p>
          <a:endParaRPr lang="zh-CN" altLang="en-US"/>
        </a:p>
      </dgm:t>
    </dgm:pt>
    <dgm:pt modelId="{ACE70801-738D-4A32-B2EF-12703F02BE0B}" type="pres">
      <dgm:prSet presAssocID="{2EB5C21B-EE80-4FA8-8E50-700533CB52E1}" presName="negativeSpace" presStyleCnt="0"/>
      <dgm:spPr/>
    </dgm:pt>
    <dgm:pt modelId="{2C9A5971-B233-42A7-BD6C-E06E80BA4D19}" type="pres">
      <dgm:prSet presAssocID="{2EB5C21B-EE80-4FA8-8E50-700533CB52E1}" presName="childText" presStyleLbl="conFgAcc1" presStyleIdx="1" presStyleCnt="5">
        <dgm:presLayoutVars>
          <dgm:bulletEnabled val="1"/>
        </dgm:presLayoutVars>
      </dgm:prSet>
      <dgm:spPr/>
    </dgm:pt>
    <dgm:pt modelId="{03C3A96D-C707-41C8-BF29-A87350133716}" type="pres">
      <dgm:prSet presAssocID="{F7BE30A9-F337-45BA-BD81-979110410683}" presName="spaceBetweenRectangles" presStyleCnt="0"/>
      <dgm:spPr/>
    </dgm:pt>
    <dgm:pt modelId="{7CB9431B-CFE3-4EF5-B75F-5CBA0AA9B90D}" type="pres">
      <dgm:prSet presAssocID="{12F0F7C5-A3A1-40E1-9565-EA521437A6A7}" presName="parentLin" presStyleCnt="0"/>
      <dgm:spPr/>
    </dgm:pt>
    <dgm:pt modelId="{5BD08F9D-B7A6-4DCE-8990-784070BE91E5}" type="pres">
      <dgm:prSet presAssocID="{12F0F7C5-A3A1-40E1-9565-EA521437A6A7}" presName="parentLeftMargin" presStyleLbl="node1" presStyleIdx="1" presStyleCnt="5"/>
      <dgm:spPr/>
      <dgm:t>
        <a:bodyPr/>
        <a:lstStyle/>
        <a:p>
          <a:endParaRPr lang="zh-CN" altLang="en-US"/>
        </a:p>
      </dgm:t>
    </dgm:pt>
    <dgm:pt modelId="{71C840CA-9F7C-4127-B484-5CB692B31AD3}" type="pres">
      <dgm:prSet presAssocID="{12F0F7C5-A3A1-40E1-9565-EA521437A6A7}" presName="parentText" presStyleLbl="node1" presStyleIdx="2" presStyleCnt="5">
        <dgm:presLayoutVars>
          <dgm:chMax val="0"/>
          <dgm:bulletEnabled val="1"/>
        </dgm:presLayoutVars>
      </dgm:prSet>
      <dgm:spPr/>
      <dgm:t>
        <a:bodyPr/>
        <a:lstStyle/>
        <a:p>
          <a:endParaRPr lang="zh-CN" altLang="en-US"/>
        </a:p>
      </dgm:t>
    </dgm:pt>
    <dgm:pt modelId="{8E8741BB-3566-4D5E-AE9E-A5C72DC263B4}" type="pres">
      <dgm:prSet presAssocID="{12F0F7C5-A3A1-40E1-9565-EA521437A6A7}" presName="negativeSpace" presStyleCnt="0"/>
      <dgm:spPr/>
    </dgm:pt>
    <dgm:pt modelId="{DBF9777F-5318-45DF-899A-D7EA625241E9}" type="pres">
      <dgm:prSet presAssocID="{12F0F7C5-A3A1-40E1-9565-EA521437A6A7}" presName="childText" presStyleLbl="conFgAcc1" presStyleIdx="2" presStyleCnt="5">
        <dgm:presLayoutVars>
          <dgm:bulletEnabled val="1"/>
        </dgm:presLayoutVars>
      </dgm:prSet>
      <dgm:spPr/>
    </dgm:pt>
    <dgm:pt modelId="{31FC09E2-DC8F-4C1D-B3E6-F42512544E50}" type="pres">
      <dgm:prSet presAssocID="{D428E282-1311-48F9-935C-997C8909F6E0}" presName="spaceBetweenRectangles" presStyleCnt="0"/>
      <dgm:spPr/>
    </dgm:pt>
    <dgm:pt modelId="{0A4D6206-73D6-4F94-BF1C-A008E5AD3610}" type="pres">
      <dgm:prSet presAssocID="{92C2B26E-72C7-482A-8F9F-7CA6091889BD}" presName="parentLin" presStyleCnt="0"/>
      <dgm:spPr/>
    </dgm:pt>
    <dgm:pt modelId="{D8843929-99EF-4FFE-A0BE-5ABFCA111F13}" type="pres">
      <dgm:prSet presAssocID="{92C2B26E-72C7-482A-8F9F-7CA6091889BD}" presName="parentLeftMargin" presStyleLbl="node1" presStyleIdx="2" presStyleCnt="5"/>
      <dgm:spPr/>
      <dgm:t>
        <a:bodyPr/>
        <a:lstStyle/>
        <a:p>
          <a:endParaRPr lang="zh-CN" altLang="en-US"/>
        </a:p>
      </dgm:t>
    </dgm:pt>
    <dgm:pt modelId="{6D9327B1-A96D-4E54-9F05-29122990F113}" type="pres">
      <dgm:prSet presAssocID="{92C2B26E-72C7-482A-8F9F-7CA6091889BD}" presName="parentText" presStyleLbl="node1" presStyleIdx="3" presStyleCnt="5">
        <dgm:presLayoutVars>
          <dgm:chMax val="0"/>
          <dgm:bulletEnabled val="1"/>
        </dgm:presLayoutVars>
      </dgm:prSet>
      <dgm:spPr/>
      <dgm:t>
        <a:bodyPr/>
        <a:lstStyle/>
        <a:p>
          <a:endParaRPr lang="zh-CN" altLang="en-US"/>
        </a:p>
      </dgm:t>
    </dgm:pt>
    <dgm:pt modelId="{859AD5E1-DEBE-4097-A2AD-59CA9CDEF427}" type="pres">
      <dgm:prSet presAssocID="{92C2B26E-72C7-482A-8F9F-7CA6091889BD}" presName="negativeSpace" presStyleCnt="0"/>
      <dgm:spPr/>
    </dgm:pt>
    <dgm:pt modelId="{9040D141-5E72-4EDE-9C29-8E2DF973A574}" type="pres">
      <dgm:prSet presAssocID="{92C2B26E-72C7-482A-8F9F-7CA6091889BD}" presName="childText" presStyleLbl="conFgAcc1" presStyleIdx="3" presStyleCnt="5">
        <dgm:presLayoutVars>
          <dgm:bulletEnabled val="1"/>
        </dgm:presLayoutVars>
      </dgm:prSet>
      <dgm:spPr/>
    </dgm:pt>
    <dgm:pt modelId="{8562F2EE-5A0E-465B-B8A7-97C9A368C8A7}" type="pres">
      <dgm:prSet presAssocID="{3D08F4DD-EBFD-44C0-90A3-1D0CAE9F6DCE}" presName="spaceBetweenRectangles" presStyleCnt="0"/>
      <dgm:spPr/>
    </dgm:pt>
    <dgm:pt modelId="{BCCA95E5-BE9F-4D1A-8C54-E6C07B7B8182}" type="pres">
      <dgm:prSet presAssocID="{FAC55D3E-386C-4D66-8EC0-D3334E877F17}" presName="parentLin" presStyleCnt="0"/>
      <dgm:spPr/>
    </dgm:pt>
    <dgm:pt modelId="{138E2B0C-717C-49A5-9239-6E57B41AAFB2}" type="pres">
      <dgm:prSet presAssocID="{FAC55D3E-386C-4D66-8EC0-D3334E877F17}" presName="parentLeftMargin" presStyleLbl="node1" presStyleIdx="3" presStyleCnt="5"/>
      <dgm:spPr/>
      <dgm:t>
        <a:bodyPr/>
        <a:lstStyle/>
        <a:p>
          <a:endParaRPr lang="zh-CN" altLang="en-US"/>
        </a:p>
      </dgm:t>
    </dgm:pt>
    <dgm:pt modelId="{58949DB7-9367-40FD-B99C-C67D47E7F4E1}" type="pres">
      <dgm:prSet presAssocID="{FAC55D3E-386C-4D66-8EC0-D3334E877F17}" presName="parentText" presStyleLbl="node1" presStyleIdx="4" presStyleCnt="5">
        <dgm:presLayoutVars>
          <dgm:chMax val="0"/>
          <dgm:bulletEnabled val="1"/>
        </dgm:presLayoutVars>
      </dgm:prSet>
      <dgm:spPr/>
      <dgm:t>
        <a:bodyPr/>
        <a:lstStyle/>
        <a:p>
          <a:endParaRPr lang="zh-CN" altLang="en-US"/>
        </a:p>
      </dgm:t>
    </dgm:pt>
    <dgm:pt modelId="{CD405578-FD21-45C3-A3EB-B2C14FB5185C}" type="pres">
      <dgm:prSet presAssocID="{FAC55D3E-386C-4D66-8EC0-D3334E877F17}" presName="negativeSpace" presStyleCnt="0"/>
      <dgm:spPr/>
    </dgm:pt>
    <dgm:pt modelId="{79B4DC06-0FB4-4B8E-A99C-B5A3C6037CE9}" type="pres">
      <dgm:prSet presAssocID="{FAC55D3E-386C-4D66-8EC0-D3334E877F17}" presName="childText" presStyleLbl="conFgAcc1" presStyleIdx="4" presStyleCnt="5">
        <dgm:presLayoutVars>
          <dgm:bulletEnabled val="1"/>
        </dgm:presLayoutVars>
      </dgm:prSet>
      <dgm:spPr/>
    </dgm:pt>
  </dgm:ptLst>
  <dgm:cxnLst>
    <dgm:cxn modelId="{E10124EE-9AB0-450F-82AF-A60C5CDB9A10}" srcId="{B09B7F8D-F479-421B-83E3-66A42CE136E2}" destId="{87C39637-FF10-40F3-8ABE-00B4BF0F52E4}" srcOrd="0" destOrd="0" parTransId="{95199F3B-E611-44BE-942F-4904853F8B87}" sibTransId="{AF0865C4-8BAD-4A5A-89F8-FBA8C2D5FC9D}"/>
    <dgm:cxn modelId="{03FA405E-F0F4-4782-8B67-A066F77E7D67}" type="presOf" srcId="{FAC55D3E-386C-4D66-8EC0-D3334E877F17}" destId="{138E2B0C-717C-49A5-9239-6E57B41AAFB2}" srcOrd="0" destOrd="0" presId="urn:microsoft.com/office/officeart/2005/8/layout/list1"/>
    <dgm:cxn modelId="{94B74B4B-AD13-481A-BE24-70C4AFDF8BCD}" type="presOf" srcId="{87C39637-FF10-40F3-8ABE-00B4BF0F52E4}" destId="{DBF5EC86-E896-46DC-BE47-1E496C0DFF9E}" srcOrd="0" destOrd="0" presId="urn:microsoft.com/office/officeart/2005/8/layout/list1"/>
    <dgm:cxn modelId="{2DB22950-4FA2-4E8B-9E25-1451C12CF0D2}" srcId="{94F0D6E5-D20F-4589-8ADF-019CCCEE58FD}" destId="{B09B7F8D-F479-421B-83E3-66A42CE136E2}" srcOrd="0" destOrd="0" parTransId="{B9D536D1-E464-4F77-8E24-53EB3888C8F4}" sibTransId="{9797772B-BAF0-400D-84EC-2A05C4F545A2}"/>
    <dgm:cxn modelId="{6BA26848-F020-4470-BA73-06218E71BADF}" type="presOf" srcId="{92C2B26E-72C7-482A-8F9F-7CA6091889BD}" destId="{6D9327B1-A96D-4E54-9F05-29122990F113}" srcOrd="1" destOrd="0" presId="urn:microsoft.com/office/officeart/2005/8/layout/list1"/>
    <dgm:cxn modelId="{DF1EEA97-0ADB-4BEE-A7EB-4554EFA60498}" type="presOf" srcId="{12F0F7C5-A3A1-40E1-9565-EA521437A6A7}" destId="{71C840CA-9F7C-4127-B484-5CB692B31AD3}" srcOrd="1" destOrd="0" presId="urn:microsoft.com/office/officeart/2005/8/layout/list1"/>
    <dgm:cxn modelId="{19E5D322-E860-482F-A94E-74B46688366F}" srcId="{94F0D6E5-D20F-4589-8ADF-019CCCEE58FD}" destId="{2EB5C21B-EE80-4FA8-8E50-700533CB52E1}" srcOrd="1" destOrd="0" parTransId="{A6D54F67-A9BF-416E-8DAF-8A84BFF14737}" sibTransId="{F7BE30A9-F337-45BA-BD81-979110410683}"/>
    <dgm:cxn modelId="{06B97464-4766-439B-9C4B-CC5D58EF52C6}" type="presOf" srcId="{12F0F7C5-A3A1-40E1-9565-EA521437A6A7}" destId="{5BD08F9D-B7A6-4DCE-8990-784070BE91E5}" srcOrd="0" destOrd="0" presId="urn:microsoft.com/office/officeart/2005/8/layout/list1"/>
    <dgm:cxn modelId="{110E8900-0391-4EF5-9977-9396397E7264}" type="presOf" srcId="{B09B7F8D-F479-421B-83E3-66A42CE136E2}" destId="{1AF68DCA-B98F-4C8D-A889-E9A95E68707A}" srcOrd="0" destOrd="0" presId="urn:microsoft.com/office/officeart/2005/8/layout/list1"/>
    <dgm:cxn modelId="{C0A71BE6-E6C7-4C7F-BD04-269AC4241502}" type="presOf" srcId="{FAC55D3E-386C-4D66-8EC0-D3334E877F17}" destId="{58949DB7-9367-40FD-B99C-C67D47E7F4E1}" srcOrd="1" destOrd="0" presId="urn:microsoft.com/office/officeart/2005/8/layout/list1"/>
    <dgm:cxn modelId="{15F8F87D-B305-4436-8A4B-8FF0DCF363D8}" srcId="{94F0D6E5-D20F-4589-8ADF-019CCCEE58FD}" destId="{FAC55D3E-386C-4D66-8EC0-D3334E877F17}" srcOrd="4" destOrd="0" parTransId="{D5BB2D86-E6D0-4BD1-AC58-601711CBDDFC}" sibTransId="{D3A15F0C-2AF7-4EB6-8497-A6FF001F4E16}"/>
    <dgm:cxn modelId="{0430D0AB-4D03-45AF-9C8D-DE082A748CF0}" srcId="{94F0D6E5-D20F-4589-8ADF-019CCCEE58FD}" destId="{92C2B26E-72C7-482A-8F9F-7CA6091889BD}" srcOrd="3" destOrd="0" parTransId="{71E0F56D-D70E-40F1-A0FC-1B830A9DA895}" sibTransId="{3D08F4DD-EBFD-44C0-90A3-1D0CAE9F6DCE}"/>
    <dgm:cxn modelId="{60913973-86B6-414A-B515-591620394197}" type="presOf" srcId="{94F0D6E5-D20F-4589-8ADF-019CCCEE58FD}" destId="{C8DDE19B-2E89-4F66-9ABB-55493AB7E1E3}" srcOrd="0" destOrd="0" presId="urn:microsoft.com/office/officeart/2005/8/layout/list1"/>
    <dgm:cxn modelId="{9F46B293-A783-4575-A646-AC1B9BED73DF}" srcId="{94F0D6E5-D20F-4589-8ADF-019CCCEE58FD}" destId="{12F0F7C5-A3A1-40E1-9565-EA521437A6A7}" srcOrd="2" destOrd="0" parTransId="{AC88412F-2F83-43BA-9C76-49386006D973}" sibTransId="{D428E282-1311-48F9-935C-997C8909F6E0}"/>
    <dgm:cxn modelId="{EE2FFBEA-3BFB-4189-B2A0-7167F09F5C1D}" type="presOf" srcId="{2EB5C21B-EE80-4FA8-8E50-700533CB52E1}" destId="{009940FD-3D4D-4FAE-8423-577C4D4347A0}" srcOrd="0" destOrd="0" presId="urn:microsoft.com/office/officeart/2005/8/layout/list1"/>
    <dgm:cxn modelId="{87AF6396-5FE2-4219-98BA-91DCFD409829}" type="presOf" srcId="{92C2B26E-72C7-482A-8F9F-7CA6091889BD}" destId="{D8843929-99EF-4FFE-A0BE-5ABFCA111F13}" srcOrd="0" destOrd="0" presId="urn:microsoft.com/office/officeart/2005/8/layout/list1"/>
    <dgm:cxn modelId="{B6F933BE-B837-4F63-9501-7818EC2E1814}" type="presOf" srcId="{B09B7F8D-F479-421B-83E3-66A42CE136E2}" destId="{336F71E6-8435-42FC-8111-528833FEF25F}" srcOrd="1" destOrd="0" presId="urn:microsoft.com/office/officeart/2005/8/layout/list1"/>
    <dgm:cxn modelId="{D13F1106-1240-4C45-8B4D-E17ADFE7E18C}" type="presOf" srcId="{2EB5C21B-EE80-4FA8-8E50-700533CB52E1}" destId="{AC5FD04D-50FE-4441-BAE5-D9D8ECB882E1}" srcOrd="1" destOrd="0" presId="urn:microsoft.com/office/officeart/2005/8/layout/list1"/>
    <dgm:cxn modelId="{C3D88FFF-B6A6-45FF-9601-D4474B269171}" type="presParOf" srcId="{C8DDE19B-2E89-4F66-9ABB-55493AB7E1E3}" destId="{19C5BA8A-FDA1-4339-85C1-0F751223A06B}" srcOrd="0" destOrd="0" presId="urn:microsoft.com/office/officeart/2005/8/layout/list1"/>
    <dgm:cxn modelId="{B79B0CC8-8FC7-42C7-8279-654D38A5A06B}" type="presParOf" srcId="{19C5BA8A-FDA1-4339-85C1-0F751223A06B}" destId="{1AF68DCA-B98F-4C8D-A889-E9A95E68707A}" srcOrd="0" destOrd="0" presId="urn:microsoft.com/office/officeart/2005/8/layout/list1"/>
    <dgm:cxn modelId="{313FCB58-62D5-4FE9-9464-322B06FE4726}" type="presParOf" srcId="{19C5BA8A-FDA1-4339-85C1-0F751223A06B}" destId="{336F71E6-8435-42FC-8111-528833FEF25F}" srcOrd="1" destOrd="0" presId="urn:microsoft.com/office/officeart/2005/8/layout/list1"/>
    <dgm:cxn modelId="{E7ED562C-E618-40C1-8F98-29D97FBF4013}" type="presParOf" srcId="{C8DDE19B-2E89-4F66-9ABB-55493AB7E1E3}" destId="{D4D3B75D-5C5B-4B8B-A368-7A93394499F7}" srcOrd="1" destOrd="0" presId="urn:microsoft.com/office/officeart/2005/8/layout/list1"/>
    <dgm:cxn modelId="{80CFD224-57A5-4D19-8131-05812C2E5937}" type="presParOf" srcId="{C8DDE19B-2E89-4F66-9ABB-55493AB7E1E3}" destId="{DBF5EC86-E896-46DC-BE47-1E496C0DFF9E}" srcOrd="2" destOrd="0" presId="urn:microsoft.com/office/officeart/2005/8/layout/list1"/>
    <dgm:cxn modelId="{6ABF427C-6197-4863-A734-E37DDF120C89}" type="presParOf" srcId="{C8DDE19B-2E89-4F66-9ABB-55493AB7E1E3}" destId="{6F43ED19-3D43-43E2-8ABA-A4320810BCA4}" srcOrd="3" destOrd="0" presId="urn:microsoft.com/office/officeart/2005/8/layout/list1"/>
    <dgm:cxn modelId="{4BEF11F7-2728-45EE-9502-50EC79ED683B}" type="presParOf" srcId="{C8DDE19B-2E89-4F66-9ABB-55493AB7E1E3}" destId="{752D248C-1A83-4E42-83EA-148D4E6AF8F4}" srcOrd="4" destOrd="0" presId="urn:microsoft.com/office/officeart/2005/8/layout/list1"/>
    <dgm:cxn modelId="{1C723BE6-384C-4438-9D7D-1A8A40853ACE}" type="presParOf" srcId="{752D248C-1A83-4E42-83EA-148D4E6AF8F4}" destId="{009940FD-3D4D-4FAE-8423-577C4D4347A0}" srcOrd="0" destOrd="0" presId="urn:microsoft.com/office/officeart/2005/8/layout/list1"/>
    <dgm:cxn modelId="{081FC4B2-73E3-4716-A71A-D32386F8A4C3}" type="presParOf" srcId="{752D248C-1A83-4E42-83EA-148D4E6AF8F4}" destId="{AC5FD04D-50FE-4441-BAE5-D9D8ECB882E1}" srcOrd="1" destOrd="0" presId="urn:microsoft.com/office/officeart/2005/8/layout/list1"/>
    <dgm:cxn modelId="{CEFA992E-E432-4DDF-A6A3-01E394C3A477}" type="presParOf" srcId="{C8DDE19B-2E89-4F66-9ABB-55493AB7E1E3}" destId="{ACE70801-738D-4A32-B2EF-12703F02BE0B}" srcOrd="5" destOrd="0" presId="urn:microsoft.com/office/officeart/2005/8/layout/list1"/>
    <dgm:cxn modelId="{25C65572-A838-4578-B88A-7CDC48A87F05}" type="presParOf" srcId="{C8DDE19B-2E89-4F66-9ABB-55493AB7E1E3}" destId="{2C9A5971-B233-42A7-BD6C-E06E80BA4D19}" srcOrd="6" destOrd="0" presId="urn:microsoft.com/office/officeart/2005/8/layout/list1"/>
    <dgm:cxn modelId="{2A88C66A-A495-4166-A7B2-FC46FF3083B5}" type="presParOf" srcId="{C8DDE19B-2E89-4F66-9ABB-55493AB7E1E3}" destId="{03C3A96D-C707-41C8-BF29-A87350133716}" srcOrd="7" destOrd="0" presId="urn:microsoft.com/office/officeart/2005/8/layout/list1"/>
    <dgm:cxn modelId="{09A03470-A1EF-4B19-A871-D8C9185E86E4}" type="presParOf" srcId="{C8DDE19B-2E89-4F66-9ABB-55493AB7E1E3}" destId="{7CB9431B-CFE3-4EF5-B75F-5CBA0AA9B90D}" srcOrd="8" destOrd="0" presId="urn:microsoft.com/office/officeart/2005/8/layout/list1"/>
    <dgm:cxn modelId="{52853A45-DB41-4435-9632-EF333EE98888}" type="presParOf" srcId="{7CB9431B-CFE3-4EF5-B75F-5CBA0AA9B90D}" destId="{5BD08F9D-B7A6-4DCE-8990-784070BE91E5}" srcOrd="0" destOrd="0" presId="urn:microsoft.com/office/officeart/2005/8/layout/list1"/>
    <dgm:cxn modelId="{A9A5F601-CE42-478A-B3CE-16177C8BFA53}" type="presParOf" srcId="{7CB9431B-CFE3-4EF5-B75F-5CBA0AA9B90D}" destId="{71C840CA-9F7C-4127-B484-5CB692B31AD3}" srcOrd="1" destOrd="0" presId="urn:microsoft.com/office/officeart/2005/8/layout/list1"/>
    <dgm:cxn modelId="{4F947D1A-038D-4DFD-84F6-18B47F251D1C}" type="presParOf" srcId="{C8DDE19B-2E89-4F66-9ABB-55493AB7E1E3}" destId="{8E8741BB-3566-4D5E-AE9E-A5C72DC263B4}" srcOrd="9" destOrd="0" presId="urn:microsoft.com/office/officeart/2005/8/layout/list1"/>
    <dgm:cxn modelId="{A77DF921-803F-429D-B7CB-671F8BE5F4E6}" type="presParOf" srcId="{C8DDE19B-2E89-4F66-9ABB-55493AB7E1E3}" destId="{DBF9777F-5318-45DF-899A-D7EA625241E9}" srcOrd="10" destOrd="0" presId="urn:microsoft.com/office/officeart/2005/8/layout/list1"/>
    <dgm:cxn modelId="{ABA303AF-8A16-4BA7-9A8E-7E300D8E6905}" type="presParOf" srcId="{C8DDE19B-2E89-4F66-9ABB-55493AB7E1E3}" destId="{31FC09E2-DC8F-4C1D-B3E6-F42512544E50}" srcOrd="11" destOrd="0" presId="urn:microsoft.com/office/officeart/2005/8/layout/list1"/>
    <dgm:cxn modelId="{855D676D-7A2F-4FBB-97AB-182B09C30FD8}" type="presParOf" srcId="{C8DDE19B-2E89-4F66-9ABB-55493AB7E1E3}" destId="{0A4D6206-73D6-4F94-BF1C-A008E5AD3610}" srcOrd="12" destOrd="0" presId="urn:microsoft.com/office/officeart/2005/8/layout/list1"/>
    <dgm:cxn modelId="{B8971781-532E-44BE-A11B-CD944F99E4FE}" type="presParOf" srcId="{0A4D6206-73D6-4F94-BF1C-A008E5AD3610}" destId="{D8843929-99EF-4FFE-A0BE-5ABFCA111F13}" srcOrd="0" destOrd="0" presId="urn:microsoft.com/office/officeart/2005/8/layout/list1"/>
    <dgm:cxn modelId="{FF2E70B0-44A5-443A-89D6-28009A88E04B}" type="presParOf" srcId="{0A4D6206-73D6-4F94-BF1C-A008E5AD3610}" destId="{6D9327B1-A96D-4E54-9F05-29122990F113}" srcOrd="1" destOrd="0" presId="urn:microsoft.com/office/officeart/2005/8/layout/list1"/>
    <dgm:cxn modelId="{889539DF-849B-4B7A-B2D2-5242F80358B0}" type="presParOf" srcId="{C8DDE19B-2E89-4F66-9ABB-55493AB7E1E3}" destId="{859AD5E1-DEBE-4097-A2AD-59CA9CDEF427}" srcOrd="13" destOrd="0" presId="urn:microsoft.com/office/officeart/2005/8/layout/list1"/>
    <dgm:cxn modelId="{3CC5F19F-9AA3-457C-9ADE-68D9CD29B81F}" type="presParOf" srcId="{C8DDE19B-2E89-4F66-9ABB-55493AB7E1E3}" destId="{9040D141-5E72-4EDE-9C29-8E2DF973A574}" srcOrd="14" destOrd="0" presId="urn:microsoft.com/office/officeart/2005/8/layout/list1"/>
    <dgm:cxn modelId="{3F3E4940-6667-488E-BCB1-98711D3ABA35}" type="presParOf" srcId="{C8DDE19B-2E89-4F66-9ABB-55493AB7E1E3}" destId="{8562F2EE-5A0E-465B-B8A7-97C9A368C8A7}" srcOrd="15" destOrd="0" presId="urn:microsoft.com/office/officeart/2005/8/layout/list1"/>
    <dgm:cxn modelId="{AF38EAD0-B225-47D0-9857-23293E5FE950}" type="presParOf" srcId="{C8DDE19B-2E89-4F66-9ABB-55493AB7E1E3}" destId="{BCCA95E5-BE9F-4D1A-8C54-E6C07B7B8182}" srcOrd="16" destOrd="0" presId="urn:microsoft.com/office/officeart/2005/8/layout/list1"/>
    <dgm:cxn modelId="{91BA11DC-389E-4F52-A938-C571DA34E09E}" type="presParOf" srcId="{BCCA95E5-BE9F-4D1A-8C54-E6C07B7B8182}" destId="{138E2B0C-717C-49A5-9239-6E57B41AAFB2}" srcOrd="0" destOrd="0" presId="urn:microsoft.com/office/officeart/2005/8/layout/list1"/>
    <dgm:cxn modelId="{FCDAA53F-98CD-4DE1-957E-A48E7661EA82}" type="presParOf" srcId="{BCCA95E5-BE9F-4D1A-8C54-E6C07B7B8182}" destId="{58949DB7-9367-40FD-B99C-C67D47E7F4E1}" srcOrd="1" destOrd="0" presId="urn:microsoft.com/office/officeart/2005/8/layout/list1"/>
    <dgm:cxn modelId="{8BB9AD6A-F76F-4322-83F3-677E7D1E2218}" type="presParOf" srcId="{C8DDE19B-2E89-4F66-9ABB-55493AB7E1E3}" destId="{CD405578-FD21-45C3-A3EB-B2C14FB5185C}" srcOrd="17" destOrd="0" presId="urn:microsoft.com/office/officeart/2005/8/layout/list1"/>
    <dgm:cxn modelId="{45406BCB-D9AD-45B2-B069-38C1966384E7}" type="presParOf" srcId="{C8DDE19B-2E89-4F66-9ABB-55493AB7E1E3}" destId="{79B4DC06-0FB4-4B8E-A99C-B5A3C6037CE9}" srcOrd="18"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F0D6E5-D20F-4589-8ADF-019CCCEE58FD}"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zh-CN" altLang="en-US"/>
        </a:p>
      </dgm:t>
    </dgm:pt>
    <dgm:pt modelId="{B09B7F8D-F479-421B-83E3-66A42CE136E2}">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smtClean="0">
              <a:latin typeface="黑体" panose="02010609060101010101" pitchFamily="49" charset="-122"/>
              <a:ea typeface="黑体" panose="02010609060101010101" pitchFamily="49" charset="-122"/>
            </a:rPr>
            <a:t>一、背景与意义</a:t>
          </a:r>
          <a:endParaRPr lang="zh-CN" altLang="en-US" dirty="0">
            <a:latin typeface="黑体" panose="02010609060101010101" pitchFamily="49" charset="-122"/>
            <a:ea typeface="黑体" panose="02010609060101010101" pitchFamily="49" charset="-122"/>
          </a:endParaRPr>
        </a:p>
      </dgm:t>
    </dgm:pt>
    <dgm:pt modelId="{B9D536D1-E464-4F77-8E24-53EB3888C8F4}" type="parTrans" cxnId="{2DB22950-4FA2-4E8B-9E25-1451C12CF0D2}">
      <dgm:prSet/>
      <dgm:spPr/>
      <dgm:t>
        <a:bodyPr/>
        <a:lstStyle/>
        <a:p>
          <a:endParaRPr lang="zh-CN" altLang="en-US">
            <a:latin typeface="黑体" panose="02010609060101010101" pitchFamily="49" charset="-122"/>
            <a:ea typeface="黑体" panose="02010609060101010101" pitchFamily="49" charset="-122"/>
          </a:endParaRPr>
        </a:p>
      </dgm:t>
    </dgm:pt>
    <dgm:pt modelId="{9797772B-BAF0-400D-84EC-2A05C4F545A2}" type="sibTrans" cxnId="{2DB22950-4FA2-4E8B-9E25-1451C12CF0D2}">
      <dgm:prSet/>
      <dgm:spPr/>
      <dgm:t>
        <a:bodyPr/>
        <a:lstStyle/>
        <a:p>
          <a:endParaRPr lang="zh-CN" altLang="en-US">
            <a:latin typeface="黑体" panose="02010609060101010101" pitchFamily="49" charset="-122"/>
            <a:ea typeface="黑体" panose="02010609060101010101" pitchFamily="49" charset="-122"/>
          </a:endParaRPr>
        </a:p>
      </dgm:t>
    </dgm:pt>
    <dgm:pt modelId="{2EB5C21B-EE80-4FA8-8E50-700533CB52E1}">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smtClean="0">
              <a:latin typeface="黑体" panose="02010609060101010101" pitchFamily="49" charset="-122"/>
              <a:ea typeface="黑体" panose="02010609060101010101" pitchFamily="49" charset="-122"/>
            </a:rPr>
            <a:t>二、深度学习基础</a:t>
          </a:r>
          <a:endParaRPr lang="zh-CN" altLang="en-US" dirty="0">
            <a:latin typeface="黑体" panose="02010609060101010101" pitchFamily="49" charset="-122"/>
            <a:ea typeface="黑体" panose="02010609060101010101" pitchFamily="49" charset="-122"/>
          </a:endParaRPr>
        </a:p>
      </dgm:t>
    </dgm:pt>
    <dgm:pt modelId="{A6D54F67-A9BF-416E-8DAF-8A84BFF14737}" type="parTrans" cxnId="{19E5D322-E860-482F-A94E-74B46688366F}">
      <dgm:prSet/>
      <dgm:spPr/>
      <dgm:t>
        <a:bodyPr/>
        <a:lstStyle/>
        <a:p>
          <a:endParaRPr lang="zh-CN" altLang="en-US">
            <a:latin typeface="黑体" panose="02010609060101010101" pitchFamily="49" charset="-122"/>
            <a:ea typeface="黑体" panose="02010609060101010101" pitchFamily="49" charset="-122"/>
          </a:endParaRPr>
        </a:p>
      </dgm:t>
    </dgm:pt>
    <dgm:pt modelId="{F7BE30A9-F337-45BA-BD81-979110410683}" type="sibTrans" cxnId="{19E5D322-E860-482F-A94E-74B46688366F}">
      <dgm:prSet/>
      <dgm:spPr/>
      <dgm:t>
        <a:bodyPr/>
        <a:lstStyle/>
        <a:p>
          <a:endParaRPr lang="zh-CN" altLang="en-US">
            <a:latin typeface="黑体" panose="02010609060101010101" pitchFamily="49" charset="-122"/>
            <a:ea typeface="黑体" panose="02010609060101010101" pitchFamily="49" charset="-122"/>
          </a:endParaRPr>
        </a:p>
      </dgm:t>
    </dgm:pt>
    <dgm:pt modelId="{12F0F7C5-A3A1-40E1-9565-EA521437A6A7}">
      <dgm:prSet phldrT="[文本]"/>
      <dgm:spPr/>
      <dgm:t>
        <a:bodyPr/>
        <a:lstStyle/>
        <a:p>
          <a:r>
            <a:rPr lang="zh-CN" altLang="en-US" dirty="0" smtClean="0">
              <a:latin typeface="黑体" panose="02010609060101010101" pitchFamily="49" charset="-122"/>
              <a:ea typeface="黑体" panose="02010609060101010101" pitchFamily="49" charset="-122"/>
            </a:rPr>
            <a:t>三、地下探测仿真技术</a:t>
          </a:r>
          <a:endParaRPr lang="zh-CN" altLang="en-US" dirty="0">
            <a:latin typeface="黑体" panose="02010609060101010101" pitchFamily="49" charset="-122"/>
            <a:ea typeface="黑体" panose="02010609060101010101" pitchFamily="49" charset="-122"/>
          </a:endParaRPr>
        </a:p>
      </dgm:t>
    </dgm:pt>
    <dgm:pt modelId="{AC88412F-2F83-43BA-9C76-49386006D973}" type="parTrans" cxnId="{9F46B293-A783-4575-A646-AC1B9BED73DF}">
      <dgm:prSet/>
      <dgm:spPr/>
      <dgm:t>
        <a:bodyPr/>
        <a:lstStyle/>
        <a:p>
          <a:endParaRPr lang="zh-CN" altLang="en-US">
            <a:latin typeface="黑体" panose="02010609060101010101" pitchFamily="49" charset="-122"/>
            <a:ea typeface="黑体" panose="02010609060101010101" pitchFamily="49" charset="-122"/>
          </a:endParaRPr>
        </a:p>
      </dgm:t>
    </dgm:pt>
    <dgm:pt modelId="{D428E282-1311-48F9-935C-997C8909F6E0}" type="sibTrans" cxnId="{9F46B293-A783-4575-A646-AC1B9BED73DF}">
      <dgm:prSet/>
      <dgm:spPr/>
      <dgm:t>
        <a:bodyPr/>
        <a:lstStyle/>
        <a:p>
          <a:endParaRPr lang="zh-CN" altLang="en-US">
            <a:latin typeface="黑体" panose="02010609060101010101" pitchFamily="49" charset="-122"/>
            <a:ea typeface="黑体" panose="02010609060101010101" pitchFamily="49" charset="-122"/>
          </a:endParaRPr>
        </a:p>
      </dgm:t>
    </dgm:pt>
    <dgm:pt modelId="{92C2B26E-72C7-482A-8F9F-7CA6091889BD}">
      <dgm:prSe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zh-CN" altLang="en-US" dirty="0" smtClean="0">
              <a:latin typeface="黑体" panose="02010609060101010101" pitchFamily="49" charset="-122"/>
              <a:ea typeface="黑体" panose="02010609060101010101" pitchFamily="49" charset="-122"/>
            </a:rPr>
            <a:t>四、基于深度学习的目标识别</a:t>
          </a:r>
          <a:endParaRPr lang="zh-CN" altLang="en-US" dirty="0">
            <a:latin typeface="黑体" panose="02010609060101010101" pitchFamily="49" charset="-122"/>
            <a:ea typeface="黑体" panose="02010609060101010101" pitchFamily="49" charset="-122"/>
          </a:endParaRPr>
        </a:p>
      </dgm:t>
    </dgm:pt>
    <dgm:pt modelId="{71E0F56D-D70E-40F1-A0FC-1B830A9DA895}" type="parTrans" cxnId="{0430D0AB-4D03-45AF-9C8D-DE082A748CF0}">
      <dgm:prSet/>
      <dgm:spPr/>
      <dgm:t>
        <a:bodyPr/>
        <a:lstStyle/>
        <a:p>
          <a:endParaRPr lang="zh-CN" altLang="en-US">
            <a:latin typeface="黑体" panose="02010609060101010101" pitchFamily="49" charset="-122"/>
            <a:ea typeface="黑体" panose="02010609060101010101" pitchFamily="49" charset="-122"/>
          </a:endParaRPr>
        </a:p>
      </dgm:t>
    </dgm:pt>
    <dgm:pt modelId="{3D08F4DD-EBFD-44C0-90A3-1D0CAE9F6DCE}" type="sibTrans" cxnId="{0430D0AB-4D03-45AF-9C8D-DE082A748CF0}">
      <dgm:prSet/>
      <dgm:spPr/>
      <dgm:t>
        <a:bodyPr/>
        <a:lstStyle/>
        <a:p>
          <a:endParaRPr lang="zh-CN" altLang="en-US">
            <a:latin typeface="黑体" panose="02010609060101010101" pitchFamily="49" charset="-122"/>
            <a:ea typeface="黑体" panose="02010609060101010101" pitchFamily="49" charset="-122"/>
          </a:endParaRPr>
        </a:p>
      </dgm:t>
    </dgm:pt>
    <dgm:pt modelId="{FAC55D3E-386C-4D66-8EC0-D3334E877F17}">
      <dgm:prSet/>
      <dgm:spPr/>
      <dgm:t>
        <a:bodyPr/>
        <a:lstStyle/>
        <a:p>
          <a:r>
            <a:rPr lang="zh-CN" altLang="en-US" dirty="0" smtClean="0">
              <a:latin typeface="黑体" panose="02010609060101010101" pitchFamily="49" charset="-122"/>
              <a:ea typeface="黑体" panose="02010609060101010101" pitchFamily="49" charset="-122"/>
            </a:rPr>
            <a:t>五、总结与展望</a:t>
          </a:r>
          <a:endParaRPr lang="zh-CN" altLang="en-US" dirty="0">
            <a:latin typeface="黑体" panose="02010609060101010101" pitchFamily="49" charset="-122"/>
            <a:ea typeface="黑体" panose="02010609060101010101" pitchFamily="49" charset="-122"/>
          </a:endParaRPr>
        </a:p>
      </dgm:t>
    </dgm:pt>
    <dgm:pt modelId="{D5BB2D86-E6D0-4BD1-AC58-601711CBDDFC}" type="parTrans" cxnId="{15F8F87D-B305-4436-8A4B-8FF0DCF363D8}">
      <dgm:prSet/>
      <dgm:spPr/>
      <dgm:t>
        <a:bodyPr/>
        <a:lstStyle/>
        <a:p>
          <a:endParaRPr lang="zh-CN" altLang="en-US">
            <a:latin typeface="黑体" panose="02010609060101010101" pitchFamily="49" charset="-122"/>
            <a:ea typeface="黑体" panose="02010609060101010101" pitchFamily="49" charset="-122"/>
          </a:endParaRPr>
        </a:p>
      </dgm:t>
    </dgm:pt>
    <dgm:pt modelId="{D3A15F0C-2AF7-4EB6-8497-A6FF001F4E16}" type="sibTrans" cxnId="{15F8F87D-B305-4436-8A4B-8FF0DCF363D8}">
      <dgm:prSet/>
      <dgm:spPr/>
      <dgm:t>
        <a:bodyPr/>
        <a:lstStyle/>
        <a:p>
          <a:endParaRPr lang="zh-CN" altLang="en-US">
            <a:latin typeface="黑体" panose="02010609060101010101" pitchFamily="49" charset="-122"/>
            <a:ea typeface="黑体" panose="02010609060101010101" pitchFamily="49" charset="-122"/>
          </a:endParaRPr>
        </a:p>
      </dgm:t>
    </dgm:pt>
    <dgm:pt modelId="{87C39637-FF10-40F3-8ABE-00B4BF0F52E4}">
      <dgm:prSet/>
      <dgm:spPr/>
      <dgm:t>
        <a:bodyPr/>
        <a:lstStyle/>
        <a:p>
          <a:endParaRPr lang="zh-CN" altLang="en-US" dirty="0"/>
        </a:p>
      </dgm:t>
    </dgm:pt>
    <dgm:pt modelId="{95199F3B-E611-44BE-942F-4904853F8B87}" type="parTrans" cxnId="{E10124EE-9AB0-450F-82AF-A60C5CDB9A10}">
      <dgm:prSet/>
      <dgm:spPr/>
      <dgm:t>
        <a:bodyPr/>
        <a:lstStyle/>
        <a:p>
          <a:endParaRPr lang="zh-CN" altLang="en-US"/>
        </a:p>
      </dgm:t>
    </dgm:pt>
    <dgm:pt modelId="{AF0865C4-8BAD-4A5A-89F8-FBA8C2D5FC9D}" type="sibTrans" cxnId="{E10124EE-9AB0-450F-82AF-A60C5CDB9A10}">
      <dgm:prSet/>
      <dgm:spPr/>
      <dgm:t>
        <a:bodyPr/>
        <a:lstStyle/>
        <a:p>
          <a:endParaRPr lang="zh-CN" altLang="en-US"/>
        </a:p>
      </dgm:t>
    </dgm:pt>
    <dgm:pt modelId="{C8DDE19B-2E89-4F66-9ABB-55493AB7E1E3}" type="pres">
      <dgm:prSet presAssocID="{94F0D6E5-D20F-4589-8ADF-019CCCEE58FD}" presName="linear" presStyleCnt="0">
        <dgm:presLayoutVars>
          <dgm:dir/>
          <dgm:animLvl val="lvl"/>
          <dgm:resizeHandles val="exact"/>
        </dgm:presLayoutVars>
      </dgm:prSet>
      <dgm:spPr/>
      <dgm:t>
        <a:bodyPr/>
        <a:lstStyle/>
        <a:p>
          <a:endParaRPr lang="zh-CN" altLang="en-US"/>
        </a:p>
      </dgm:t>
    </dgm:pt>
    <dgm:pt modelId="{19C5BA8A-FDA1-4339-85C1-0F751223A06B}" type="pres">
      <dgm:prSet presAssocID="{B09B7F8D-F479-421B-83E3-66A42CE136E2}" presName="parentLin" presStyleCnt="0"/>
      <dgm:spPr/>
    </dgm:pt>
    <dgm:pt modelId="{1AF68DCA-B98F-4C8D-A889-E9A95E68707A}" type="pres">
      <dgm:prSet presAssocID="{B09B7F8D-F479-421B-83E3-66A42CE136E2}" presName="parentLeftMargin" presStyleLbl="node1" presStyleIdx="0" presStyleCnt="5"/>
      <dgm:spPr/>
      <dgm:t>
        <a:bodyPr/>
        <a:lstStyle/>
        <a:p>
          <a:endParaRPr lang="zh-CN" altLang="en-US"/>
        </a:p>
      </dgm:t>
    </dgm:pt>
    <dgm:pt modelId="{336F71E6-8435-42FC-8111-528833FEF25F}" type="pres">
      <dgm:prSet presAssocID="{B09B7F8D-F479-421B-83E3-66A42CE136E2}" presName="parentText" presStyleLbl="node1" presStyleIdx="0" presStyleCnt="5">
        <dgm:presLayoutVars>
          <dgm:chMax val="0"/>
          <dgm:bulletEnabled val="1"/>
        </dgm:presLayoutVars>
      </dgm:prSet>
      <dgm:spPr/>
      <dgm:t>
        <a:bodyPr/>
        <a:lstStyle/>
        <a:p>
          <a:endParaRPr lang="zh-CN" altLang="en-US"/>
        </a:p>
      </dgm:t>
    </dgm:pt>
    <dgm:pt modelId="{D4D3B75D-5C5B-4B8B-A368-7A93394499F7}" type="pres">
      <dgm:prSet presAssocID="{B09B7F8D-F479-421B-83E3-66A42CE136E2}" presName="negativeSpace" presStyleCnt="0"/>
      <dgm:spPr/>
    </dgm:pt>
    <dgm:pt modelId="{DBF5EC86-E896-46DC-BE47-1E496C0DFF9E}" type="pres">
      <dgm:prSet presAssocID="{B09B7F8D-F479-421B-83E3-66A42CE136E2}" presName="childText" presStyleLbl="conFgAcc1" presStyleIdx="0" presStyleCnt="5">
        <dgm:presLayoutVars>
          <dgm:bulletEnabled val="1"/>
        </dgm:presLayoutVars>
      </dgm:prSet>
      <dgm:spPr/>
      <dgm:t>
        <a:bodyPr/>
        <a:lstStyle/>
        <a:p>
          <a:endParaRPr lang="zh-CN" altLang="en-US"/>
        </a:p>
      </dgm:t>
    </dgm:pt>
    <dgm:pt modelId="{6F43ED19-3D43-43E2-8ABA-A4320810BCA4}" type="pres">
      <dgm:prSet presAssocID="{9797772B-BAF0-400D-84EC-2A05C4F545A2}" presName="spaceBetweenRectangles" presStyleCnt="0"/>
      <dgm:spPr/>
    </dgm:pt>
    <dgm:pt modelId="{752D248C-1A83-4E42-83EA-148D4E6AF8F4}" type="pres">
      <dgm:prSet presAssocID="{2EB5C21B-EE80-4FA8-8E50-700533CB52E1}" presName="parentLin" presStyleCnt="0"/>
      <dgm:spPr/>
    </dgm:pt>
    <dgm:pt modelId="{009940FD-3D4D-4FAE-8423-577C4D4347A0}" type="pres">
      <dgm:prSet presAssocID="{2EB5C21B-EE80-4FA8-8E50-700533CB52E1}" presName="parentLeftMargin" presStyleLbl="node1" presStyleIdx="0" presStyleCnt="5"/>
      <dgm:spPr/>
      <dgm:t>
        <a:bodyPr/>
        <a:lstStyle/>
        <a:p>
          <a:endParaRPr lang="zh-CN" altLang="en-US"/>
        </a:p>
      </dgm:t>
    </dgm:pt>
    <dgm:pt modelId="{AC5FD04D-50FE-4441-BAE5-D9D8ECB882E1}" type="pres">
      <dgm:prSet presAssocID="{2EB5C21B-EE80-4FA8-8E50-700533CB52E1}" presName="parentText" presStyleLbl="node1" presStyleIdx="1" presStyleCnt="5">
        <dgm:presLayoutVars>
          <dgm:chMax val="0"/>
          <dgm:bulletEnabled val="1"/>
        </dgm:presLayoutVars>
      </dgm:prSet>
      <dgm:spPr/>
      <dgm:t>
        <a:bodyPr/>
        <a:lstStyle/>
        <a:p>
          <a:endParaRPr lang="zh-CN" altLang="en-US"/>
        </a:p>
      </dgm:t>
    </dgm:pt>
    <dgm:pt modelId="{ACE70801-738D-4A32-B2EF-12703F02BE0B}" type="pres">
      <dgm:prSet presAssocID="{2EB5C21B-EE80-4FA8-8E50-700533CB52E1}" presName="negativeSpace" presStyleCnt="0"/>
      <dgm:spPr/>
    </dgm:pt>
    <dgm:pt modelId="{2C9A5971-B233-42A7-BD6C-E06E80BA4D19}" type="pres">
      <dgm:prSet presAssocID="{2EB5C21B-EE80-4FA8-8E50-700533CB52E1}" presName="childText" presStyleLbl="conFgAcc1" presStyleIdx="1" presStyleCnt="5">
        <dgm:presLayoutVars>
          <dgm:bulletEnabled val="1"/>
        </dgm:presLayoutVars>
      </dgm:prSet>
      <dgm:spPr/>
    </dgm:pt>
    <dgm:pt modelId="{03C3A96D-C707-41C8-BF29-A87350133716}" type="pres">
      <dgm:prSet presAssocID="{F7BE30A9-F337-45BA-BD81-979110410683}" presName="spaceBetweenRectangles" presStyleCnt="0"/>
      <dgm:spPr/>
    </dgm:pt>
    <dgm:pt modelId="{7CB9431B-CFE3-4EF5-B75F-5CBA0AA9B90D}" type="pres">
      <dgm:prSet presAssocID="{12F0F7C5-A3A1-40E1-9565-EA521437A6A7}" presName="parentLin" presStyleCnt="0"/>
      <dgm:spPr/>
    </dgm:pt>
    <dgm:pt modelId="{5BD08F9D-B7A6-4DCE-8990-784070BE91E5}" type="pres">
      <dgm:prSet presAssocID="{12F0F7C5-A3A1-40E1-9565-EA521437A6A7}" presName="parentLeftMargin" presStyleLbl="node1" presStyleIdx="1" presStyleCnt="5"/>
      <dgm:spPr/>
      <dgm:t>
        <a:bodyPr/>
        <a:lstStyle/>
        <a:p>
          <a:endParaRPr lang="zh-CN" altLang="en-US"/>
        </a:p>
      </dgm:t>
    </dgm:pt>
    <dgm:pt modelId="{71C840CA-9F7C-4127-B484-5CB692B31AD3}" type="pres">
      <dgm:prSet presAssocID="{12F0F7C5-A3A1-40E1-9565-EA521437A6A7}" presName="parentText" presStyleLbl="node1" presStyleIdx="2" presStyleCnt="5">
        <dgm:presLayoutVars>
          <dgm:chMax val="0"/>
          <dgm:bulletEnabled val="1"/>
        </dgm:presLayoutVars>
      </dgm:prSet>
      <dgm:spPr/>
      <dgm:t>
        <a:bodyPr/>
        <a:lstStyle/>
        <a:p>
          <a:endParaRPr lang="zh-CN" altLang="en-US"/>
        </a:p>
      </dgm:t>
    </dgm:pt>
    <dgm:pt modelId="{8E8741BB-3566-4D5E-AE9E-A5C72DC263B4}" type="pres">
      <dgm:prSet presAssocID="{12F0F7C5-A3A1-40E1-9565-EA521437A6A7}" presName="negativeSpace" presStyleCnt="0"/>
      <dgm:spPr/>
    </dgm:pt>
    <dgm:pt modelId="{DBF9777F-5318-45DF-899A-D7EA625241E9}" type="pres">
      <dgm:prSet presAssocID="{12F0F7C5-A3A1-40E1-9565-EA521437A6A7}" presName="childText" presStyleLbl="conFgAcc1" presStyleIdx="2" presStyleCnt="5">
        <dgm:presLayoutVars>
          <dgm:bulletEnabled val="1"/>
        </dgm:presLayoutVars>
      </dgm:prSet>
      <dgm:spPr/>
    </dgm:pt>
    <dgm:pt modelId="{31FC09E2-DC8F-4C1D-B3E6-F42512544E50}" type="pres">
      <dgm:prSet presAssocID="{D428E282-1311-48F9-935C-997C8909F6E0}" presName="spaceBetweenRectangles" presStyleCnt="0"/>
      <dgm:spPr/>
    </dgm:pt>
    <dgm:pt modelId="{0A4D6206-73D6-4F94-BF1C-A008E5AD3610}" type="pres">
      <dgm:prSet presAssocID="{92C2B26E-72C7-482A-8F9F-7CA6091889BD}" presName="parentLin" presStyleCnt="0"/>
      <dgm:spPr/>
    </dgm:pt>
    <dgm:pt modelId="{D8843929-99EF-4FFE-A0BE-5ABFCA111F13}" type="pres">
      <dgm:prSet presAssocID="{92C2B26E-72C7-482A-8F9F-7CA6091889BD}" presName="parentLeftMargin" presStyleLbl="node1" presStyleIdx="2" presStyleCnt="5"/>
      <dgm:spPr/>
      <dgm:t>
        <a:bodyPr/>
        <a:lstStyle/>
        <a:p>
          <a:endParaRPr lang="zh-CN" altLang="en-US"/>
        </a:p>
      </dgm:t>
    </dgm:pt>
    <dgm:pt modelId="{6D9327B1-A96D-4E54-9F05-29122990F113}" type="pres">
      <dgm:prSet presAssocID="{92C2B26E-72C7-482A-8F9F-7CA6091889BD}" presName="parentText" presStyleLbl="node1" presStyleIdx="3" presStyleCnt="5">
        <dgm:presLayoutVars>
          <dgm:chMax val="0"/>
          <dgm:bulletEnabled val="1"/>
        </dgm:presLayoutVars>
      </dgm:prSet>
      <dgm:spPr/>
      <dgm:t>
        <a:bodyPr/>
        <a:lstStyle/>
        <a:p>
          <a:endParaRPr lang="zh-CN" altLang="en-US"/>
        </a:p>
      </dgm:t>
    </dgm:pt>
    <dgm:pt modelId="{859AD5E1-DEBE-4097-A2AD-59CA9CDEF427}" type="pres">
      <dgm:prSet presAssocID="{92C2B26E-72C7-482A-8F9F-7CA6091889BD}" presName="negativeSpace" presStyleCnt="0"/>
      <dgm:spPr/>
    </dgm:pt>
    <dgm:pt modelId="{9040D141-5E72-4EDE-9C29-8E2DF973A574}" type="pres">
      <dgm:prSet presAssocID="{92C2B26E-72C7-482A-8F9F-7CA6091889BD}" presName="childText" presStyleLbl="conFgAcc1" presStyleIdx="3" presStyleCnt="5">
        <dgm:presLayoutVars>
          <dgm:bulletEnabled val="1"/>
        </dgm:presLayoutVars>
      </dgm:prSet>
      <dgm:spPr/>
    </dgm:pt>
    <dgm:pt modelId="{8562F2EE-5A0E-465B-B8A7-97C9A368C8A7}" type="pres">
      <dgm:prSet presAssocID="{3D08F4DD-EBFD-44C0-90A3-1D0CAE9F6DCE}" presName="spaceBetweenRectangles" presStyleCnt="0"/>
      <dgm:spPr/>
    </dgm:pt>
    <dgm:pt modelId="{BCCA95E5-BE9F-4D1A-8C54-E6C07B7B8182}" type="pres">
      <dgm:prSet presAssocID="{FAC55D3E-386C-4D66-8EC0-D3334E877F17}" presName="parentLin" presStyleCnt="0"/>
      <dgm:spPr/>
    </dgm:pt>
    <dgm:pt modelId="{138E2B0C-717C-49A5-9239-6E57B41AAFB2}" type="pres">
      <dgm:prSet presAssocID="{FAC55D3E-386C-4D66-8EC0-D3334E877F17}" presName="parentLeftMargin" presStyleLbl="node1" presStyleIdx="3" presStyleCnt="5"/>
      <dgm:spPr/>
      <dgm:t>
        <a:bodyPr/>
        <a:lstStyle/>
        <a:p>
          <a:endParaRPr lang="zh-CN" altLang="en-US"/>
        </a:p>
      </dgm:t>
    </dgm:pt>
    <dgm:pt modelId="{58949DB7-9367-40FD-B99C-C67D47E7F4E1}" type="pres">
      <dgm:prSet presAssocID="{FAC55D3E-386C-4D66-8EC0-D3334E877F17}" presName="parentText" presStyleLbl="node1" presStyleIdx="4" presStyleCnt="5">
        <dgm:presLayoutVars>
          <dgm:chMax val="0"/>
          <dgm:bulletEnabled val="1"/>
        </dgm:presLayoutVars>
      </dgm:prSet>
      <dgm:spPr/>
      <dgm:t>
        <a:bodyPr/>
        <a:lstStyle/>
        <a:p>
          <a:endParaRPr lang="zh-CN" altLang="en-US"/>
        </a:p>
      </dgm:t>
    </dgm:pt>
    <dgm:pt modelId="{CD405578-FD21-45C3-A3EB-B2C14FB5185C}" type="pres">
      <dgm:prSet presAssocID="{FAC55D3E-386C-4D66-8EC0-D3334E877F17}" presName="negativeSpace" presStyleCnt="0"/>
      <dgm:spPr/>
    </dgm:pt>
    <dgm:pt modelId="{79B4DC06-0FB4-4B8E-A99C-B5A3C6037CE9}" type="pres">
      <dgm:prSet presAssocID="{FAC55D3E-386C-4D66-8EC0-D3334E877F17}" presName="childText" presStyleLbl="conFgAcc1" presStyleIdx="4" presStyleCnt="5">
        <dgm:presLayoutVars>
          <dgm:bulletEnabled val="1"/>
        </dgm:presLayoutVars>
      </dgm:prSet>
      <dgm:spPr/>
    </dgm:pt>
  </dgm:ptLst>
  <dgm:cxnLst>
    <dgm:cxn modelId="{E10124EE-9AB0-450F-82AF-A60C5CDB9A10}" srcId="{B09B7F8D-F479-421B-83E3-66A42CE136E2}" destId="{87C39637-FF10-40F3-8ABE-00B4BF0F52E4}" srcOrd="0" destOrd="0" parTransId="{95199F3B-E611-44BE-942F-4904853F8B87}" sibTransId="{AF0865C4-8BAD-4A5A-89F8-FBA8C2D5FC9D}"/>
    <dgm:cxn modelId="{03FA405E-F0F4-4782-8B67-A066F77E7D67}" type="presOf" srcId="{FAC55D3E-386C-4D66-8EC0-D3334E877F17}" destId="{138E2B0C-717C-49A5-9239-6E57B41AAFB2}" srcOrd="0" destOrd="0" presId="urn:microsoft.com/office/officeart/2005/8/layout/list1"/>
    <dgm:cxn modelId="{94B74B4B-AD13-481A-BE24-70C4AFDF8BCD}" type="presOf" srcId="{87C39637-FF10-40F3-8ABE-00B4BF0F52E4}" destId="{DBF5EC86-E896-46DC-BE47-1E496C0DFF9E}" srcOrd="0" destOrd="0" presId="urn:microsoft.com/office/officeart/2005/8/layout/list1"/>
    <dgm:cxn modelId="{2DB22950-4FA2-4E8B-9E25-1451C12CF0D2}" srcId="{94F0D6E5-D20F-4589-8ADF-019CCCEE58FD}" destId="{B09B7F8D-F479-421B-83E3-66A42CE136E2}" srcOrd="0" destOrd="0" parTransId="{B9D536D1-E464-4F77-8E24-53EB3888C8F4}" sibTransId="{9797772B-BAF0-400D-84EC-2A05C4F545A2}"/>
    <dgm:cxn modelId="{6BA26848-F020-4470-BA73-06218E71BADF}" type="presOf" srcId="{92C2B26E-72C7-482A-8F9F-7CA6091889BD}" destId="{6D9327B1-A96D-4E54-9F05-29122990F113}" srcOrd="1" destOrd="0" presId="urn:microsoft.com/office/officeart/2005/8/layout/list1"/>
    <dgm:cxn modelId="{DF1EEA97-0ADB-4BEE-A7EB-4554EFA60498}" type="presOf" srcId="{12F0F7C5-A3A1-40E1-9565-EA521437A6A7}" destId="{71C840CA-9F7C-4127-B484-5CB692B31AD3}" srcOrd="1" destOrd="0" presId="urn:microsoft.com/office/officeart/2005/8/layout/list1"/>
    <dgm:cxn modelId="{19E5D322-E860-482F-A94E-74B46688366F}" srcId="{94F0D6E5-D20F-4589-8ADF-019CCCEE58FD}" destId="{2EB5C21B-EE80-4FA8-8E50-700533CB52E1}" srcOrd="1" destOrd="0" parTransId="{A6D54F67-A9BF-416E-8DAF-8A84BFF14737}" sibTransId="{F7BE30A9-F337-45BA-BD81-979110410683}"/>
    <dgm:cxn modelId="{06B97464-4766-439B-9C4B-CC5D58EF52C6}" type="presOf" srcId="{12F0F7C5-A3A1-40E1-9565-EA521437A6A7}" destId="{5BD08F9D-B7A6-4DCE-8990-784070BE91E5}" srcOrd="0" destOrd="0" presId="urn:microsoft.com/office/officeart/2005/8/layout/list1"/>
    <dgm:cxn modelId="{110E8900-0391-4EF5-9977-9396397E7264}" type="presOf" srcId="{B09B7F8D-F479-421B-83E3-66A42CE136E2}" destId="{1AF68DCA-B98F-4C8D-A889-E9A95E68707A}" srcOrd="0" destOrd="0" presId="urn:microsoft.com/office/officeart/2005/8/layout/list1"/>
    <dgm:cxn modelId="{C0A71BE6-E6C7-4C7F-BD04-269AC4241502}" type="presOf" srcId="{FAC55D3E-386C-4D66-8EC0-D3334E877F17}" destId="{58949DB7-9367-40FD-B99C-C67D47E7F4E1}" srcOrd="1" destOrd="0" presId="urn:microsoft.com/office/officeart/2005/8/layout/list1"/>
    <dgm:cxn modelId="{15F8F87D-B305-4436-8A4B-8FF0DCF363D8}" srcId="{94F0D6E5-D20F-4589-8ADF-019CCCEE58FD}" destId="{FAC55D3E-386C-4D66-8EC0-D3334E877F17}" srcOrd="4" destOrd="0" parTransId="{D5BB2D86-E6D0-4BD1-AC58-601711CBDDFC}" sibTransId="{D3A15F0C-2AF7-4EB6-8497-A6FF001F4E16}"/>
    <dgm:cxn modelId="{0430D0AB-4D03-45AF-9C8D-DE082A748CF0}" srcId="{94F0D6E5-D20F-4589-8ADF-019CCCEE58FD}" destId="{92C2B26E-72C7-482A-8F9F-7CA6091889BD}" srcOrd="3" destOrd="0" parTransId="{71E0F56D-D70E-40F1-A0FC-1B830A9DA895}" sibTransId="{3D08F4DD-EBFD-44C0-90A3-1D0CAE9F6DCE}"/>
    <dgm:cxn modelId="{60913973-86B6-414A-B515-591620394197}" type="presOf" srcId="{94F0D6E5-D20F-4589-8ADF-019CCCEE58FD}" destId="{C8DDE19B-2E89-4F66-9ABB-55493AB7E1E3}" srcOrd="0" destOrd="0" presId="urn:microsoft.com/office/officeart/2005/8/layout/list1"/>
    <dgm:cxn modelId="{9F46B293-A783-4575-A646-AC1B9BED73DF}" srcId="{94F0D6E5-D20F-4589-8ADF-019CCCEE58FD}" destId="{12F0F7C5-A3A1-40E1-9565-EA521437A6A7}" srcOrd="2" destOrd="0" parTransId="{AC88412F-2F83-43BA-9C76-49386006D973}" sibTransId="{D428E282-1311-48F9-935C-997C8909F6E0}"/>
    <dgm:cxn modelId="{EE2FFBEA-3BFB-4189-B2A0-7167F09F5C1D}" type="presOf" srcId="{2EB5C21B-EE80-4FA8-8E50-700533CB52E1}" destId="{009940FD-3D4D-4FAE-8423-577C4D4347A0}" srcOrd="0" destOrd="0" presId="urn:microsoft.com/office/officeart/2005/8/layout/list1"/>
    <dgm:cxn modelId="{87AF6396-5FE2-4219-98BA-91DCFD409829}" type="presOf" srcId="{92C2B26E-72C7-482A-8F9F-7CA6091889BD}" destId="{D8843929-99EF-4FFE-A0BE-5ABFCA111F13}" srcOrd="0" destOrd="0" presId="urn:microsoft.com/office/officeart/2005/8/layout/list1"/>
    <dgm:cxn modelId="{B6F933BE-B837-4F63-9501-7818EC2E1814}" type="presOf" srcId="{B09B7F8D-F479-421B-83E3-66A42CE136E2}" destId="{336F71E6-8435-42FC-8111-528833FEF25F}" srcOrd="1" destOrd="0" presId="urn:microsoft.com/office/officeart/2005/8/layout/list1"/>
    <dgm:cxn modelId="{D13F1106-1240-4C45-8B4D-E17ADFE7E18C}" type="presOf" srcId="{2EB5C21B-EE80-4FA8-8E50-700533CB52E1}" destId="{AC5FD04D-50FE-4441-BAE5-D9D8ECB882E1}" srcOrd="1" destOrd="0" presId="urn:microsoft.com/office/officeart/2005/8/layout/list1"/>
    <dgm:cxn modelId="{C3D88FFF-B6A6-45FF-9601-D4474B269171}" type="presParOf" srcId="{C8DDE19B-2E89-4F66-9ABB-55493AB7E1E3}" destId="{19C5BA8A-FDA1-4339-85C1-0F751223A06B}" srcOrd="0" destOrd="0" presId="urn:microsoft.com/office/officeart/2005/8/layout/list1"/>
    <dgm:cxn modelId="{B79B0CC8-8FC7-42C7-8279-654D38A5A06B}" type="presParOf" srcId="{19C5BA8A-FDA1-4339-85C1-0F751223A06B}" destId="{1AF68DCA-B98F-4C8D-A889-E9A95E68707A}" srcOrd="0" destOrd="0" presId="urn:microsoft.com/office/officeart/2005/8/layout/list1"/>
    <dgm:cxn modelId="{313FCB58-62D5-4FE9-9464-322B06FE4726}" type="presParOf" srcId="{19C5BA8A-FDA1-4339-85C1-0F751223A06B}" destId="{336F71E6-8435-42FC-8111-528833FEF25F}" srcOrd="1" destOrd="0" presId="urn:microsoft.com/office/officeart/2005/8/layout/list1"/>
    <dgm:cxn modelId="{E7ED562C-E618-40C1-8F98-29D97FBF4013}" type="presParOf" srcId="{C8DDE19B-2E89-4F66-9ABB-55493AB7E1E3}" destId="{D4D3B75D-5C5B-4B8B-A368-7A93394499F7}" srcOrd="1" destOrd="0" presId="urn:microsoft.com/office/officeart/2005/8/layout/list1"/>
    <dgm:cxn modelId="{80CFD224-57A5-4D19-8131-05812C2E5937}" type="presParOf" srcId="{C8DDE19B-2E89-4F66-9ABB-55493AB7E1E3}" destId="{DBF5EC86-E896-46DC-BE47-1E496C0DFF9E}" srcOrd="2" destOrd="0" presId="urn:microsoft.com/office/officeart/2005/8/layout/list1"/>
    <dgm:cxn modelId="{6ABF427C-6197-4863-A734-E37DDF120C89}" type="presParOf" srcId="{C8DDE19B-2E89-4F66-9ABB-55493AB7E1E3}" destId="{6F43ED19-3D43-43E2-8ABA-A4320810BCA4}" srcOrd="3" destOrd="0" presId="urn:microsoft.com/office/officeart/2005/8/layout/list1"/>
    <dgm:cxn modelId="{4BEF11F7-2728-45EE-9502-50EC79ED683B}" type="presParOf" srcId="{C8DDE19B-2E89-4F66-9ABB-55493AB7E1E3}" destId="{752D248C-1A83-4E42-83EA-148D4E6AF8F4}" srcOrd="4" destOrd="0" presId="urn:microsoft.com/office/officeart/2005/8/layout/list1"/>
    <dgm:cxn modelId="{1C723BE6-384C-4438-9D7D-1A8A40853ACE}" type="presParOf" srcId="{752D248C-1A83-4E42-83EA-148D4E6AF8F4}" destId="{009940FD-3D4D-4FAE-8423-577C4D4347A0}" srcOrd="0" destOrd="0" presId="urn:microsoft.com/office/officeart/2005/8/layout/list1"/>
    <dgm:cxn modelId="{081FC4B2-73E3-4716-A71A-D32386F8A4C3}" type="presParOf" srcId="{752D248C-1A83-4E42-83EA-148D4E6AF8F4}" destId="{AC5FD04D-50FE-4441-BAE5-D9D8ECB882E1}" srcOrd="1" destOrd="0" presId="urn:microsoft.com/office/officeart/2005/8/layout/list1"/>
    <dgm:cxn modelId="{CEFA992E-E432-4DDF-A6A3-01E394C3A477}" type="presParOf" srcId="{C8DDE19B-2E89-4F66-9ABB-55493AB7E1E3}" destId="{ACE70801-738D-4A32-B2EF-12703F02BE0B}" srcOrd="5" destOrd="0" presId="urn:microsoft.com/office/officeart/2005/8/layout/list1"/>
    <dgm:cxn modelId="{25C65572-A838-4578-B88A-7CDC48A87F05}" type="presParOf" srcId="{C8DDE19B-2E89-4F66-9ABB-55493AB7E1E3}" destId="{2C9A5971-B233-42A7-BD6C-E06E80BA4D19}" srcOrd="6" destOrd="0" presId="urn:microsoft.com/office/officeart/2005/8/layout/list1"/>
    <dgm:cxn modelId="{2A88C66A-A495-4166-A7B2-FC46FF3083B5}" type="presParOf" srcId="{C8DDE19B-2E89-4F66-9ABB-55493AB7E1E3}" destId="{03C3A96D-C707-41C8-BF29-A87350133716}" srcOrd="7" destOrd="0" presId="urn:microsoft.com/office/officeart/2005/8/layout/list1"/>
    <dgm:cxn modelId="{09A03470-A1EF-4B19-A871-D8C9185E86E4}" type="presParOf" srcId="{C8DDE19B-2E89-4F66-9ABB-55493AB7E1E3}" destId="{7CB9431B-CFE3-4EF5-B75F-5CBA0AA9B90D}" srcOrd="8" destOrd="0" presId="urn:microsoft.com/office/officeart/2005/8/layout/list1"/>
    <dgm:cxn modelId="{52853A45-DB41-4435-9632-EF333EE98888}" type="presParOf" srcId="{7CB9431B-CFE3-4EF5-B75F-5CBA0AA9B90D}" destId="{5BD08F9D-B7A6-4DCE-8990-784070BE91E5}" srcOrd="0" destOrd="0" presId="urn:microsoft.com/office/officeart/2005/8/layout/list1"/>
    <dgm:cxn modelId="{A9A5F601-CE42-478A-B3CE-16177C8BFA53}" type="presParOf" srcId="{7CB9431B-CFE3-4EF5-B75F-5CBA0AA9B90D}" destId="{71C840CA-9F7C-4127-B484-5CB692B31AD3}" srcOrd="1" destOrd="0" presId="urn:microsoft.com/office/officeart/2005/8/layout/list1"/>
    <dgm:cxn modelId="{4F947D1A-038D-4DFD-84F6-18B47F251D1C}" type="presParOf" srcId="{C8DDE19B-2E89-4F66-9ABB-55493AB7E1E3}" destId="{8E8741BB-3566-4D5E-AE9E-A5C72DC263B4}" srcOrd="9" destOrd="0" presId="urn:microsoft.com/office/officeart/2005/8/layout/list1"/>
    <dgm:cxn modelId="{A77DF921-803F-429D-B7CB-671F8BE5F4E6}" type="presParOf" srcId="{C8DDE19B-2E89-4F66-9ABB-55493AB7E1E3}" destId="{DBF9777F-5318-45DF-899A-D7EA625241E9}" srcOrd="10" destOrd="0" presId="urn:microsoft.com/office/officeart/2005/8/layout/list1"/>
    <dgm:cxn modelId="{ABA303AF-8A16-4BA7-9A8E-7E300D8E6905}" type="presParOf" srcId="{C8DDE19B-2E89-4F66-9ABB-55493AB7E1E3}" destId="{31FC09E2-DC8F-4C1D-B3E6-F42512544E50}" srcOrd="11" destOrd="0" presId="urn:microsoft.com/office/officeart/2005/8/layout/list1"/>
    <dgm:cxn modelId="{855D676D-7A2F-4FBB-97AB-182B09C30FD8}" type="presParOf" srcId="{C8DDE19B-2E89-4F66-9ABB-55493AB7E1E3}" destId="{0A4D6206-73D6-4F94-BF1C-A008E5AD3610}" srcOrd="12" destOrd="0" presId="urn:microsoft.com/office/officeart/2005/8/layout/list1"/>
    <dgm:cxn modelId="{B8971781-532E-44BE-A11B-CD944F99E4FE}" type="presParOf" srcId="{0A4D6206-73D6-4F94-BF1C-A008E5AD3610}" destId="{D8843929-99EF-4FFE-A0BE-5ABFCA111F13}" srcOrd="0" destOrd="0" presId="urn:microsoft.com/office/officeart/2005/8/layout/list1"/>
    <dgm:cxn modelId="{FF2E70B0-44A5-443A-89D6-28009A88E04B}" type="presParOf" srcId="{0A4D6206-73D6-4F94-BF1C-A008E5AD3610}" destId="{6D9327B1-A96D-4E54-9F05-29122990F113}" srcOrd="1" destOrd="0" presId="urn:microsoft.com/office/officeart/2005/8/layout/list1"/>
    <dgm:cxn modelId="{889539DF-849B-4B7A-B2D2-5242F80358B0}" type="presParOf" srcId="{C8DDE19B-2E89-4F66-9ABB-55493AB7E1E3}" destId="{859AD5E1-DEBE-4097-A2AD-59CA9CDEF427}" srcOrd="13" destOrd="0" presId="urn:microsoft.com/office/officeart/2005/8/layout/list1"/>
    <dgm:cxn modelId="{3CC5F19F-9AA3-457C-9ADE-68D9CD29B81F}" type="presParOf" srcId="{C8DDE19B-2E89-4F66-9ABB-55493AB7E1E3}" destId="{9040D141-5E72-4EDE-9C29-8E2DF973A574}" srcOrd="14" destOrd="0" presId="urn:microsoft.com/office/officeart/2005/8/layout/list1"/>
    <dgm:cxn modelId="{3F3E4940-6667-488E-BCB1-98711D3ABA35}" type="presParOf" srcId="{C8DDE19B-2E89-4F66-9ABB-55493AB7E1E3}" destId="{8562F2EE-5A0E-465B-B8A7-97C9A368C8A7}" srcOrd="15" destOrd="0" presId="urn:microsoft.com/office/officeart/2005/8/layout/list1"/>
    <dgm:cxn modelId="{AF38EAD0-B225-47D0-9857-23293E5FE950}" type="presParOf" srcId="{C8DDE19B-2E89-4F66-9ABB-55493AB7E1E3}" destId="{BCCA95E5-BE9F-4D1A-8C54-E6C07B7B8182}" srcOrd="16" destOrd="0" presId="urn:microsoft.com/office/officeart/2005/8/layout/list1"/>
    <dgm:cxn modelId="{91BA11DC-389E-4F52-A938-C571DA34E09E}" type="presParOf" srcId="{BCCA95E5-BE9F-4D1A-8C54-E6C07B7B8182}" destId="{138E2B0C-717C-49A5-9239-6E57B41AAFB2}" srcOrd="0" destOrd="0" presId="urn:microsoft.com/office/officeart/2005/8/layout/list1"/>
    <dgm:cxn modelId="{FCDAA53F-98CD-4DE1-957E-A48E7661EA82}" type="presParOf" srcId="{BCCA95E5-BE9F-4D1A-8C54-E6C07B7B8182}" destId="{58949DB7-9367-40FD-B99C-C67D47E7F4E1}" srcOrd="1" destOrd="0" presId="urn:microsoft.com/office/officeart/2005/8/layout/list1"/>
    <dgm:cxn modelId="{8BB9AD6A-F76F-4322-83F3-677E7D1E2218}" type="presParOf" srcId="{C8DDE19B-2E89-4F66-9ABB-55493AB7E1E3}" destId="{CD405578-FD21-45C3-A3EB-B2C14FB5185C}" srcOrd="17" destOrd="0" presId="urn:microsoft.com/office/officeart/2005/8/layout/list1"/>
    <dgm:cxn modelId="{45406BCB-D9AD-45B2-B069-38C1966384E7}" type="presParOf" srcId="{C8DDE19B-2E89-4F66-9ABB-55493AB7E1E3}" destId="{79B4DC06-0FB4-4B8E-A99C-B5A3C6037CE9}" srcOrd="18"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F0D6E5-D20F-4589-8ADF-019CCCEE58FD}"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zh-CN" altLang="en-US"/>
        </a:p>
      </dgm:t>
    </dgm:pt>
    <dgm:pt modelId="{B09B7F8D-F479-421B-83E3-66A42CE136E2}">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smtClean="0">
              <a:latin typeface="黑体" panose="02010609060101010101" pitchFamily="49" charset="-122"/>
              <a:ea typeface="黑体" panose="02010609060101010101" pitchFamily="49" charset="-122"/>
            </a:rPr>
            <a:t>一、背景与意义</a:t>
          </a:r>
          <a:endParaRPr lang="zh-CN" altLang="en-US" dirty="0">
            <a:latin typeface="黑体" panose="02010609060101010101" pitchFamily="49" charset="-122"/>
            <a:ea typeface="黑体" panose="02010609060101010101" pitchFamily="49" charset="-122"/>
          </a:endParaRPr>
        </a:p>
      </dgm:t>
    </dgm:pt>
    <dgm:pt modelId="{B9D536D1-E464-4F77-8E24-53EB3888C8F4}" type="parTrans" cxnId="{2DB22950-4FA2-4E8B-9E25-1451C12CF0D2}">
      <dgm:prSet/>
      <dgm:spPr/>
      <dgm:t>
        <a:bodyPr/>
        <a:lstStyle/>
        <a:p>
          <a:endParaRPr lang="zh-CN" altLang="en-US">
            <a:latin typeface="黑体" panose="02010609060101010101" pitchFamily="49" charset="-122"/>
            <a:ea typeface="黑体" panose="02010609060101010101" pitchFamily="49" charset="-122"/>
          </a:endParaRPr>
        </a:p>
      </dgm:t>
    </dgm:pt>
    <dgm:pt modelId="{9797772B-BAF0-400D-84EC-2A05C4F545A2}" type="sibTrans" cxnId="{2DB22950-4FA2-4E8B-9E25-1451C12CF0D2}">
      <dgm:prSet/>
      <dgm:spPr/>
      <dgm:t>
        <a:bodyPr/>
        <a:lstStyle/>
        <a:p>
          <a:endParaRPr lang="zh-CN" altLang="en-US">
            <a:latin typeface="黑体" panose="02010609060101010101" pitchFamily="49" charset="-122"/>
            <a:ea typeface="黑体" panose="02010609060101010101" pitchFamily="49" charset="-122"/>
          </a:endParaRPr>
        </a:p>
      </dgm:t>
    </dgm:pt>
    <dgm:pt modelId="{2EB5C21B-EE80-4FA8-8E50-700533CB52E1}">
      <dgm:prSet phldrT="[文本]">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smtClean="0">
              <a:latin typeface="黑体" panose="02010609060101010101" pitchFamily="49" charset="-122"/>
              <a:ea typeface="黑体" panose="02010609060101010101" pitchFamily="49" charset="-122"/>
            </a:rPr>
            <a:t>二、深度学习基础</a:t>
          </a:r>
          <a:endParaRPr lang="zh-CN" altLang="en-US" dirty="0">
            <a:latin typeface="黑体" panose="02010609060101010101" pitchFamily="49" charset="-122"/>
            <a:ea typeface="黑体" panose="02010609060101010101" pitchFamily="49" charset="-122"/>
          </a:endParaRPr>
        </a:p>
      </dgm:t>
    </dgm:pt>
    <dgm:pt modelId="{A6D54F67-A9BF-416E-8DAF-8A84BFF14737}" type="parTrans" cxnId="{19E5D322-E860-482F-A94E-74B46688366F}">
      <dgm:prSet/>
      <dgm:spPr/>
      <dgm:t>
        <a:bodyPr/>
        <a:lstStyle/>
        <a:p>
          <a:endParaRPr lang="zh-CN" altLang="en-US">
            <a:latin typeface="黑体" panose="02010609060101010101" pitchFamily="49" charset="-122"/>
            <a:ea typeface="黑体" panose="02010609060101010101" pitchFamily="49" charset="-122"/>
          </a:endParaRPr>
        </a:p>
      </dgm:t>
    </dgm:pt>
    <dgm:pt modelId="{F7BE30A9-F337-45BA-BD81-979110410683}" type="sibTrans" cxnId="{19E5D322-E860-482F-A94E-74B46688366F}">
      <dgm:prSet/>
      <dgm:spPr/>
      <dgm:t>
        <a:bodyPr/>
        <a:lstStyle/>
        <a:p>
          <a:endParaRPr lang="zh-CN" altLang="en-US">
            <a:latin typeface="黑体" panose="02010609060101010101" pitchFamily="49" charset="-122"/>
            <a:ea typeface="黑体" panose="02010609060101010101" pitchFamily="49" charset="-122"/>
          </a:endParaRPr>
        </a:p>
      </dgm:t>
    </dgm:pt>
    <dgm:pt modelId="{12F0F7C5-A3A1-40E1-9565-EA521437A6A7}">
      <dgm:prSet phldrT="[文本]"/>
      <dgm:spPr/>
      <dgm:t>
        <a:bodyPr/>
        <a:lstStyle/>
        <a:p>
          <a:r>
            <a:rPr lang="zh-CN" altLang="en-US" dirty="0" smtClean="0">
              <a:latin typeface="黑体" panose="02010609060101010101" pitchFamily="49" charset="-122"/>
              <a:ea typeface="黑体" panose="02010609060101010101" pitchFamily="49" charset="-122"/>
            </a:rPr>
            <a:t>三、地下探测仿真技术</a:t>
          </a:r>
          <a:endParaRPr lang="zh-CN" altLang="en-US" dirty="0">
            <a:latin typeface="黑体" panose="02010609060101010101" pitchFamily="49" charset="-122"/>
            <a:ea typeface="黑体" panose="02010609060101010101" pitchFamily="49" charset="-122"/>
          </a:endParaRPr>
        </a:p>
      </dgm:t>
    </dgm:pt>
    <dgm:pt modelId="{AC88412F-2F83-43BA-9C76-49386006D973}" type="parTrans" cxnId="{9F46B293-A783-4575-A646-AC1B9BED73DF}">
      <dgm:prSet/>
      <dgm:spPr/>
      <dgm:t>
        <a:bodyPr/>
        <a:lstStyle/>
        <a:p>
          <a:endParaRPr lang="zh-CN" altLang="en-US">
            <a:latin typeface="黑体" panose="02010609060101010101" pitchFamily="49" charset="-122"/>
            <a:ea typeface="黑体" panose="02010609060101010101" pitchFamily="49" charset="-122"/>
          </a:endParaRPr>
        </a:p>
      </dgm:t>
    </dgm:pt>
    <dgm:pt modelId="{D428E282-1311-48F9-935C-997C8909F6E0}" type="sibTrans" cxnId="{9F46B293-A783-4575-A646-AC1B9BED73DF}">
      <dgm:prSet/>
      <dgm:spPr/>
      <dgm:t>
        <a:bodyPr/>
        <a:lstStyle/>
        <a:p>
          <a:endParaRPr lang="zh-CN" altLang="en-US">
            <a:latin typeface="黑体" panose="02010609060101010101" pitchFamily="49" charset="-122"/>
            <a:ea typeface="黑体" panose="02010609060101010101" pitchFamily="49" charset="-122"/>
          </a:endParaRPr>
        </a:p>
      </dgm:t>
    </dgm:pt>
    <dgm:pt modelId="{92C2B26E-72C7-482A-8F9F-7CA6091889BD}">
      <dgm:prSe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zh-CN" altLang="en-US" dirty="0" smtClean="0">
              <a:latin typeface="黑体" panose="02010609060101010101" pitchFamily="49" charset="-122"/>
              <a:ea typeface="黑体" panose="02010609060101010101" pitchFamily="49" charset="-122"/>
            </a:rPr>
            <a:t>四、基于深度学习的目标识别</a:t>
          </a:r>
          <a:endParaRPr lang="zh-CN" altLang="en-US" dirty="0">
            <a:latin typeface="黑体" panose="02010609060101010101" pitchFamily="49" charset="-122"/>
            <a:ea typeface="黑体" panose="02010609060101010101" pitchFamily="49" charset="-122"/>
          </a:endParaRPr>
        </a:p>
      </dgm:t>
    </dgm:pt>
    <dgm:pt modelId="{71E0F56D-D70E-40F1-A0FC-1B830A9DA895}" type="parTrans" cxnId="{0430D0AB-4D03-45AF-9C8D-DE082A748CF0}">
      <dgm:prSet/>
      <dgm:spPr/>
      <dgm:t>
        <a:bodyPr/>
        <a:lstStyle/>
        <a:p>
          <a:endParaRPr lang="zh-CN" altLang="en-US">
            <a:latin typeface="黑体" panose="02010609060101010101" pitchFamily="49" charset="-122"/>
            <a:ea typeface="黑体" panose="02010609060101010101" pitchFamily="49" charset="-122"/>
          </a:endParaRPr>
        </a:p>
      </dgm:t>
    </dgm:pt>
    <dgm:pt modelId="{3D08F4DD-EBFD-44C0-90A3-1D0CAE9F6DCE}" type="sibTrans" cxnId="{0430D0AB-4D03-45AF-9C8D-DE082A748CF0}">
      <dgm:prSet/>
      <dgm:spPr/>
      <dgm:t>
        <a:bodyPr/>
        <a:lstStyle/>
        <a:p>
          <a:endParaRPr lang="zh-CN" altLang="en-US">
            <a:latin typeface="黑体" panose="02010609060101010101" pitchFamily="49" charset="-122"/>
            <a:ea typeface="黑体" panose="02010609060101010101" pitchFamily="49" charset="-122"/>
          </a:endParaRPr>
        </a:p>
      </dgm:t>
    </dgm:pt>
    <dgm:pt modelId="{FAC55D3E-386C-4D66-8EC0-D3334E877F17}">
      <dgm:prSet>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zh-CN" altLang="en-US" dirty="0" smtClean="0">
              <a:latin typeface="黑体" panose="02010609060101010101" pitchFamily="49" charset="-122"/>
              <a:ea typeface="黑体" panose="02010609060101010101" pitchFamily="49" charset="-122"/>
            </a:rPr>
            <a:t>五、总结与展望</a:t>
          </a:r>
          <a:endParaRPr lang="zh-CN" altLang="en-US" dirty="0">
            <a:latin typeface="黑体" panose="02010609060101010101" pitchFamily="49" charset="-122"/>
            <a:ea typeface="黑体" panose="02010609060101010101" pitchFamily="49" charset="-122"/>
          </a:endParaRPr>
        </a:p>
      </dgm:t>
    </dgm:pt>
    <dgm:pt modelId="{D5BB2D86-E6D0-4BD1-AC58-601711CBDDFC}" type="parTrans" cxnId="{15F8F87D-B305-4436-8A4B-8FF0DCF363D8}">
      <dgm:prSet/>
      <dgm:spPr/>
      <dgm:t>
        <a:bodyPr/>
        <a:lstStyle/>
        <a:p>
          <a:endParaRPr lang="zh-CN" altLang="en-US">
            <a:latin typeface="黑体" panose="02010609060101010101" pitchFamily="49" charset="-122"/>
            <a:ea typeface="黑体" panose="02010609060101010101" pitchFamily="49" charset="-122"/>
          </a:endParaRPr>
        </a:p>
      </dgm:t>
    </dgm:pt>
    <dgm:pt modelId="{D3A15F0C-2AF7-4EB6-8497-A6FF001F4E16}" type="sibTrans" cxnId="{15F8F87D-B305-4436-8A4B-8FF0DCF363D8}">
      <dgm:prSet/>
      <dgm:spPr/>
      <dgm:t>
        <a:bodyPr/>
        <a:lstStyle/>
        <a:p>
          <a:endParaRPr lang="zh-CN" altLang="en-US">
            <a:latin typeface="黑体" panose="02010609060101010101" pitchFamily="49" charset="-122"/>
            <a:ea typeface="黑体" panose="02010609060101010101" pitchFamily="49" charset="-122"/>
          </a:endParaRPr>
        </a:p>
      </dgm:t>
    </dgm:pt>
    <dgm:pt modelId="{87C39637-FF10-40F3-8ABE-00B4BF0F52E4}">
      <dgm:prSet/>
      <dgm:spPr/>
      <dgm:t>
        <a:bodyPr/>
        <a:lstStyle/>
        <a:p>
          <a:endParaRPr lang="zh-CN" altLang="en-US" dirty="0"/>
        </a:p>
      </dgm:t>
    </dgm:pt>
    <dgm:pt modelId="{95199F3B-E611-44BE-942F-4904853F8B87}" type="parTrans" cxnId="{E10124EE-9AB0-450F-82AF-A60C5CDB9A10}">
      <dgm:prSet/>
      <dgm:spPr/>
      <dgm:t>
        <a:bodyPr/>
        <a:lstStyle/>
        <a:p>
          <a:endParaRPr lang="zh-CN" altLang="en-US"/>
        </a:p>
      </dgm:t>
    </dgm:pt>
    <dgm:pt modelId="{AF0865C4-8BAD-4A5A-89F8-FBA8C2D5FC9D}" type="sibTrans" cxnId="{E10124EE-9AB0-450F-82AF-A60C5CDB9A10}">
      <dgm:prSet/>
      <dgm:spPr/>
      <dgm:t>
        <a:bodyPr/>
        <a:lstStyle/>
        <a:p>
          <a:endParaRPr lang="zh-CN" altLang="en-US"/>
        </a:p>
      </dgm:t>
    </dgm:pt>
    <dgm:pt modelId="{C8DDE19B-2E89-4F66-9ABB-55493AB7E1E3}" type="pres">
      <dgm:prSet presAssocID="{94F0D6E5-D20F-4589-8ADF-019CCCEE58FD}" presName="linear" presStyleCnt="0">
        <dgm:presLayoutVars>
          <dgm:dir/>
          <dgm:animLvl val="lvl"/>
          <dgm:resizeHandles val="exact"/>
        </dgm:presLayoutVars>
      </dgm:prSet>
      <dgm:spPr/>
      <dgm:t>
        <a:bodyPr/>
        <a:lstStyle/>
        <a:p>
          <a:endParaRPr lang="zh-CN" altLang="en-US"/>
        </a:p>
      </dgm:t>
    </dgm:pt>
    <dgm:pt modelId="{19C5BA8A-FDA1-4339-85C1-0F751223A06B}" type="pres">
      <dgm:prSet presAssocID="{B09B7F8D-F479-421B-83E3-66A42CE136E2}" presName="parentLin" presStyleCnt="0"/>
      <dgm:spPr/>
    </dgm:pt>
    <dgm:pt modelId="{1AF68DCA-B98F-4C8D-A889-E9A95E68707A}" type="pres">
      <dgm:prSet presAssocID="{B09B7F8D-F479-421B-83E3-66A42CE136E2}" presName="parentLeftMargin" presStyleLbl="node1" presStyleIdx="0" presStyleCnt="5"/>
      <dgm:spPr/>
      <dgm:t>
        <a:bodyPr/>
        <a:lstStyle/>
        <a:p>
          <a:endParaRPr lang="zh-CN" altLang="en-US"/>
        </a:p>
      </dgm:t>
    </dgm:pt>
    <dgm:pt modelId="{336F71E6-8435-42FC-8111-528833FEF25F}" type="pres">
      <dgm:prSet presAssocID="{B09B7F8D-F479-421B-83E3-66A42CE136E2}" presName="parentText" presStyleLbl="node1" presStyleIdx="0" presStyleCnt="5">
        <dgm:presLayoutVars>
          <dgm:chMax val="0"/>
          <dgm:bulletEnabled val="1"/>
        </dgm:presLayoutVars>
      </dgm:prSet>
      <dgm:spPr/>
      <dgm:t>
        <a:bodyPr/>
        <a:lstStyle/>
        <a:p>
          <a:endParaRPr lang="zh-CN" altLang="en-US"/>
        </a:p>
      </dgm:t>
    </dgm:pt>
    <dgm:pt modelId="{D4D3B75D-5C5B-4B8B-A368-7A93394499F7}" type="pres">
      <dgm:prSet presAssocID="{B09B7F8D-F479-421B-83E3-66A42CE136E2}" presName="negativeSpace" presStyleCnt="0"/>
      <dgm:spPr/>
    </dgm:pt>
    <dgm:pt modelId="{DBF5EC86-E896-46DC-BE47-1E496C0DFF9E}" type="pres">
      <dgm:prSet presAssocID="{B09B7F8D-F479-421B-83E3-66A42CE136E2}" presName="childText" presStyleLbl="conFgAcc1" presStyleIdx="0" presStyleCnt="5">
        <dgm:presLayoutVars>
          <dgm:bulletEnabled val="1"/>
        </dgm:presLayoutVars>
      </dgm:prSet>
      <dgm:spPr/>
      <dgm:t>
        <a:bodyPr/>
        <a:lstStyle/>
        <a:p>
          <a:endParaRPr lang="zh-CN" altLang="en-US"/>
        </a:p>
      </dgm:t>
    </dgm:pt>
    <dgm:pt modelId="{6F43ED19-3D43-43E2-8ABA-A4320810BCA4}" type="pres">
      <dgm:prSet presAssocID="{9797772B-BAF0-400D-84EC-2A05C4F545A2}" presName="spaceBetweenRectangles" presStyleCnt="0"/>
      <dgm:spPr/>
    </dgm:pt>
    <dgm:pt modelId="{752D248C-1A83-4E42-83EA-148D4E6AF8F4}" type="pres">
      <dgm:prSet presAssocID="{2EB5C21B-EE80-4FA8-8E50-700533CB52E1}" presName="parentLin" presStyleCnt="0"/>
      <dgm:spPr/>
    </dgm:pt>
    <dgm:pt modelId="{009940FD-3D4D-4FAE-8423-577C4D4347A0}" type="pres">
      <dgm:prSet presAssocID="{2EB5C21B-EE80-4FA8-8E50-700533CB52E1}" presName="parentLeftMargin" presStyleLbl="node1" presStyleIdx="0" presStyleCnt="5"/>
      <dgm:spPr/>
      <dgm:t>
        <a:bodyPr/>
        <a:lstStyle/>
        <a:p>
          <a:endParaRPr lang="zh-CN" altLang="en-US"/>
        </a:p>
      </dgm:t>
    </dgm:pt>
    <dgm:pt modelId="{AC5FD04D-50FE-4441-BAE5-D9D8ECB882E1}" type="pres">
      <dgm:prSet presAssocID="{2EB5C21B-EE80-4FA8-8E50-700533CB52E1}" presName="parentText" presStyleLbl="node1" presStyleIdx="1" presStyleCnt="5">
        <dgm:presLayoutVars>
          <dgm:chMax val="0"/>
          <dgm:bulletEnabled val="1"/>
        </dgm:presLayoutVars>
      </dgm:prSet>
      <dgm:spPr/>
      <dgm:t>
        <a:bodyPr/>
        <a:lstStyle/>
        <a:p>
          <a:endParaRPr lang="zh-CN" altLang="en-US"/>
        </a:p>
      </dgm:t>
    </dgm:pt>
    <dgm:pt modelId="{ACE70801-738D-4A32-B2EF-12703F02BE0B}" type="pres">
      <dgm:prSet presAssocID="{2EB5C21B-EE80-4FA8-8E50-700533CB52E1}" presName="negativeSpace" presStyleCnt="0"/>
      <dgm:spPr/>
    </dgm:pt>
    <dgm:pt modelId="{2C9A5971-B233-42A7-BD6C-E06E80BA4D19}" type="pres">
      <dgm:prSet presAssocID="{2EB5C21B-EE80-4FA8-8E50-700533CB52E1}" presName="childText" presStyleLbl="conFgAcc1" presStyleIdx="1" presStyleCnt="5">
        <dgm:presLayoutVars>
          <dgm:bulletEnabled val="1"/>
        </dgm:presLayoutVars>
      </dgm:prSet>
      <dgm:spPr/>
    </dgm:pt>
    <dgm:pt modelId="{03C3A96D-C707-41C8-BF29-A87350133716}" type="pres">
      <dgm:prSet presAssocID="{F7BE30A9-F337-45BA-BD81-979110410683}" presName="spaceBetweenRectangles" presStyleCnt="0"/>
      <dgm:spPr/>
    </dgm:pt>
    <dgm:pt modelId="{7CB9431B-CFE3-4EF5-B75F-5CBA0AA9B90D}" type="pres">
      <dgm:prSet presAssocID="{12F0F7C5-A3A1-40E1-9565-EA521437A6A7}" presName="parentLin" presStyleCnt="0"/>
      <dgm:spPr/>
    </dgm:pt>
    <dgm:pt modelId="{5BD08F9D-B7A6-4DCE-8990-784070BE91E5}" type="pres">
      <dgm:prSet presAssocID="{12F0F7C5-A3A1-40E1-9565-EA521437A6A7}" presName="parentLeftMargin" presStyleLbl="node1" presStyleIdx="1" presStyleCnt="5"/>
      <dgm:spPr/>
      <dgm:t>
        <a:bodyPr/>
        <a:lstStyle/>
        <a:p>
          <a:endParaRPr lang="zh-CN" altLang="en-US"/>
        </a:p>
      </dgm:t>
    </dgm:pt>
    <dgm:pt modelId="{71C840CA-9F7C-4127-B484-5CB692B31AD3}" type="pres">
      <dgm:prSet presAssocID="{12F0F7C5-A3A1-40E1-9565-EA521437A6A7}" presName="parentText" presStyleLbl="node1" presStyleIdx="2" presStyleCnt="5">
        <dgm:presLayoutVars>
          <dgm:chMax val="0"/>
          <dgm:bulletEnabled val="1"/>
        </dgm:presLayoutVars>
      </dgm:prSet>
      <dgm:spPr/>
      <dgm:t>
        <a:bodyPr/>
        <a:lstStyle/>
        <a:p>
          <a:endParaRPr lang="zh-CN" altLang="en-US"/>
        </a:p>
      </dgm:t>
    </dgm:pt>
    <dgm:pt modelId="{8E8741BB-3566-4D5E-AE9E-A5C72DC263B4}" type="pres">
      <dgm:prSet presAssocID="{12F0F7C5-A3A1-40E1-9565-EA521437A6A7}" presName="negativeSpace" presStyleCnt="0"/>
      <dgm:spPr/>
    </dgm:pt>
    <dgm:pt modelId="{DBF9777F-5318-45DF-899A-D7EA625241E9}" type="pres">
      <dgm:prSet presAssocID="{12F0F7C5-A3A1-40E1-9565-EA521437A6A7}" presName="childText" presStyleLbl="conFgAcc1" presStyleIdx="2" presStyleCnt="5">
        <dgm:presLayoutVars>
          <dgm:bulletEnabled val="1"/>
        </dgm:presLayoutVars>
      </dgm:prSet>
      <dgm:spPr/>
    </dgm:pt>
    <dgm:pt modelId="{31FC09E2-DC8F-4C1D-B3E6-F42512544E50}" type="pres">
      <dgm:prSet presAssocID="{D428E282-1311-48F9-935C-997C8909F6E0}" presName="spaceBetweenRectangles" presStyleCnt="0"/>
      <dgm:spPr/>
    </dgm:pt>
    <dgm:pt modelId="{0A4D6206-73D6-4F94-BF1C-A008E5AD3610}" type="pres">
      <dgm:prSet presAssocID="{92C2B26E-72C7-482A-8F9F-7CA6091889BD}" presName="parentLin" presStyleCnt="0"/>
      <dgm:spPr/>
    </dgm:pt>
    <dgm:pt modelId="{D8843929-99EF-4FFE-A0BE-5ABFCA111F13}" type="pres">
      <dgm:prSet presAssocID="{92C2B26E-72C7-482A-8F9F-7CA6091889BD}" presName="parentLeftMargin" presStyleLbl="node1" presStyleIdx="2" presStyleCnt="5"/>
      <dgm:spPr/>
      <dgm:t>
        <a:bodyPr/>
        <a:lstStyle/>
        <a:p>
          <a:endParaRPr lang="zh-CN" altLang="en-US"/>
        </a:p>
      </dgm:t>
    </dgm:pt>
    <dgm:pt modelId="{6D9327B1-A96D-4E54-9F05-29122990F113}" type="pres">
      <dgm:prSet presAssocID="{92C2B26E-72C7-482A-8F9F-7CA6091889BD}" presName="parentText" presStyleLbl="node1" presStyleIdx="3" presStyleCnt="5">
        <dgm:presLayoutVars>
          <dgm:chMax val="0"/>
          <dgm:bulletEnabled val="1"/>
        </dgm:presLayoutVars>
      </dgm:prSet>
      <dgm:spPr/>
      <dgm:t>
        <a:bodyPr/>
        <a:lstStyle/>
        <a:p>
          <a:endParaRPr lang="zh-CN" altLang="en-US"/>
        </a:p>
      </dgm:t>
    </dgm:pt>
    <dgm:pt modelId="{859AD5E1-DEBE-4097-A2AD-59CA9CDEF427}" type="pres">
      <dgm:prSet presAssocID="{92C2B26E-72C7-482A-8F9F-7CA6091889BD}" presName="negativeSpace" presStyleCnt="0"/>
      <dgm:spPr/>
    </dgm:pt>
    <dgm:pt modelId="{9040D141-5E72-4EDE-9C29-8E2DF973A574}" type="pres">
      <dgm:prSet presAssocID="{92C2B26E-72C7-482A-8F9F-7CA6091889BD}" presName="childText" presStyleLbl="conFgAcc1" presStyleIdx="3" presStyleCnt="5">
        <dgm:presLayoutVars>
          <dgm:bulletEnabled val="1"/>
        </dgm:presLayoutVars>
      </dgm:prSet>
      <dgm:spPr/>
    </dgm:pt>
    <dgm:pt modelId="{8562F2EE-5A0E-465B-B8A7-97C9A368C8A7}" type="pres">
      <dgm:prSet presAssocID="{3D08F4DD-EBFD-44C0-90A3-1D0CAE9F6DCE}" presName="spaceBetweenRectangles" presStyleCnt="0"/>
      <dgm:spPr/>
    </dgm:pt>
    <dgm:pt modelId="{BCCA95E5-BE9F-4D1A-8C54-E6C07B7B8182}" type="pres">
      <dgm:prSet presAssocID="{FAC55D3E-386C-4D66-8EC0-D3334E877F17}" presName="parentLin" presStyleCnt="0"/>
      <dgm:spPr/>
    </dgm:pt>
    <dgm:pt modelId="{138E2B0C-717C-49A5-9239-6E57B41AAFB2}" type="pres">
      <dgm:prSet presAssocID="{FAC55D3E-386C-4D66-8EC0-D3334E877F17}" presName="parentLeftMargin" presStyleLbl="node1" presStyleIdx="3" presStyleCnt="5"/>
      <dgm:spPr/>
      <dgm:t>
        <a:bodyPr/>
        <a:lstStyle/>
        <a:p>
          <a:endParaRPr lang="zh-CN" altLang="en-US"/>
        </a:p>
      </dgm:t>
    </dgm:pt>
    <dgm:pt modelId="{58949DB7-9367-40FD-B99C-C67D47E7F4E1}" type="pres">
      <dgm:prSet presAssocID="{FAC55D3E-386C-4D66-8EC0-D3334E877F17}" presName="parentText" presStyleLbl="node1" presStyleIdx="4" presStyleCnt="5">
        <dgm:presLayoutVars>
          <dgm:chMax val="0"/>
          <dgm:bulletEnabled val="1"/>
        </dgm:presLayoutVars>
      </dgm:prSet>
      <dgm:spPr/>
      <dgm:t>
        <a:bodyPr/>
        <a:lstStyle/>
        <a:p>
          <a:endParaRPr lang="zh-CN" altLang="en-US"/>
        </a:p>
      </dgm:t>
    </dgm:pt>
    <dgm:pt modelId="{CD405578-FD21-45C3-A3EB-B2C14FB5185C}" type="pres">
      <dgm:prSet presAssocID="{FAC55D3E-386C-4D66-8EC0-D3334E877F17}" presName="negativeSpace" presStyleCnt="0"/>
      <dgm:spPr/>
    </dgm:pt>
    <dgm:pt modelId="{79B4DC06-0FB4-4B8E-A99C-B5A3C6037CE9}" type="pres">
      <dgm:prSet presAssocID="{FAC55D3E-386C-4D66-8EC0-D3334E877F17}" presName="childText" presStyleLbl="conFgAcc1" presStyleIdx="4" presStyleCnt="5">
        <dgm:presLayoutVars>
          <dgm:bulletEnabled val="1"/>
        </dgm:presLayoutVars>
      </dgm:prSet>
      <dgm:spPr/>
    </dgm:pt>
  </dgm:ptLst>
  <dgm:cxnLst>
    <dgm:cxn modelId="{E10124EE-9AB0-450F-82AF-A60C5CDB9A10}" srcId="{B09B7F8D-F479-421B-83E3-66A42CE136E2}" destId="{87C39637-FF10-40F3-8ABE-00B4BF0F52E4}" srcOrd="0" destOrd="0" parTransId="{95199F3B-E611-44BE-942F-4904853F8B87}" sibTransId="{AF0865C4-8BAD-4A5A-89F8-FBA8C2D5FC9D}"/>
    <dgm:cxn modelId="{03FA405E-F0F4-4782-8B67-A066F77E7D67}" type="presOf" srcId="{FAC55D3E-386C-4D66-8EC0-D3334E877F17}" destId="{138E2B0C-717C-49A5-9239-6E57B41AAFB2}" srcOrd="0" destOrd="0" presId="urn:microsoft.com/office/officeart/2005/8/layout/list1"/>
    <dgm:cxn modelId="{94B74B4B-AD13-481A-BE24-70C4AFDF8BCD}" type="presOf" srcId="{87C39637-FF10-40F3-8ABE-00B4BF0F52E4}" destId="{DBF5EC86-E896-46DC-BE47-1E496C0DFF9E}" srcOrd="0" destOrd="0" presId="urn:microsoft.com/office/officeart/2005/8/layout/list1"/>
    <dgm:cxn modelId="{2DB22950-4FA2-4E8B-9E25-1451C12CF0D2}" srcId="{94F0D6E5-D20F-4589-8ADF-019CCCEE58FD}" destId="{B09B7F8D-F479-421B-83E3-66A42CE136E2}" srcOrd="0" destOrd="0" parTransId="{B9D536D1-E464-4F77-8E24-53EB3888C8F4}" sibTransId="{9797772B-BAF0-400D-84EC-2A05C4F545A2}"/>
    <dgm:cxn modelId="{6BA26848-F020-4470-BA73-06218E71BADF}" type="presOf" srcId="{92C2B26E-72C7-482A-8F9F-7CA6091889BD}" destId="{6D9327B1-A96D-4E54-9F05-29122990F113}" srcOrd="1" destOrd="0" presId="urn:microsoft.com/office/officeart/2005/8/layout/list1"/>
    <dgm:cxn modelId="{DF1EEA97-0ADB-4BEE-A7EB-4554EFA60498}" type="presOf" srcId="{12F0F7C5-A3A1-40E1-9565-EA521437A6A7}" destId="{71C840CA-9F7C-4127-B484-5CB692B31AD3}" srcOrd="1" destOrd="0" presId="urn:microsoft.com/office/officeart/2005/8/layout/list1"/>
    <dgm:cxn modelId="{19E5D322-E860-482F-A94E-74B46688366F}" srcId="{94F0D6E5-D20F-4589-8ADF-019CCCEE58FD}" destId="{2EB5C21B-EE80-4FA8-8E50-700533CB52E1}" srcOrd="1" destOrd="0" parTransId="{A6D54F67-A9BF-416E-8DAF-8A84BFF14737}" sibTransId="{F7BE30A9-F337-45BA-BD81-979110410683}"/>
    <dgm:cxn modelId="{06B97464-4766-439B-9C4B-CC5D58EF52C6}" type="presOf" srcId="{12F0F7C5-A3A1-40E1-9565-EA521437A6A7}" destId="{5BD08F9D-B7A6-4DCE-8990-784070BE91E5}" srcOrd="0" destOrd="0" presId="urn:microsoft.com/office/officeart/2005/8/layout/list1"/>
    <dgm:cxn modelId="{110E8900-0391-4EF5-9977-9396397E7264}" type="presOf" srcId="{B09B7F8D-F479-421B-83E3-66A42CE136E2}" destId="{1AF68DCA-B98F-4C8D-A889-E9A95E68707A}" srcOrd="0" destOrd="0" presId="urn:microsoft.com/office/officeart/2005/8/layout/list1"/>
    <dgm:cxn modelId="{C0A71BE6-E6C7-4C7F-BD04-269AC4241502}" type="presOf" srcId="{FAC55D3E-386C-4D66-8EC0-D3334E877F17}" destId="{58949DB7-9367-40FD-B99C-C67D47E7F4E1}" srcOrd="1" destOrd="0" presId="urn:microsoft.com/office/officeart/2005/8/layout/list1"/>
    <dgm:cxn modelId="{15F8F87D-B305-4436-8A4B-8FF0DCF363D8}" srcId="{94F0D6E5-D20F-4589-8ADF-019CCCEE58FD}" destId="{FAC55D3E-386C-4D66-8EC0-D3334E877F17}" srcOrd="4" destOrd="0" parTransId="{D5BB2D86-E6D0-4BD1-AC58-601711CBDDFC}" sibTransId="{D3A15F0C-2AF7-4EB6-8497-A6FF001F4E16}"/>
    <dgm:cxn modelId="{0430D0AB-4D03-45AF-9C8D-DE082A748CF0}" srcId="{94F0D6E5-D20F-4589-8ADF-019CCCEE58FD}" destId="{92C2B26E-72C7-482A-8F9F-7CA6091889BD}" srcOrd="3" destOrd="0" parTransId="{71E0F56D-D70E-40F1-A0FC-1B830A9DA895}" sibTransId="{3D08F4DD-EBFD-44C0-90A3-1D0CAE9F6DCE}"/>
    <dgm:cxn modelId="{60913973-86B6-414A-B515-591620394197}" type="presOf" srcId="{94F0D6E5-D20F-4589-8ADF-019CCCEE58FD}" destId="{C8DDE19B-2E89-4F66-9ABB-55493AB7E1E3}" srcOrd="0" destOrd="0" presId="urn:microsoft.com/office/officeart/2005/8/layout/list1"/>
    <dgm:cxn modelId="{9F46B293-A783-4575-A646-AC1B9BED73DF}" srcId="{94F0D6E5-D20F-4589-8ADF-019CCCEE58FD}" destId="{12F0F7C5-A3A1-40E1-9565-EA521437A6A7}" srcOrd="2" destOrd="0" parTransId="{AC88412F-2F83-43BA-9C76-49386006D973}" sibTransId="{D428E282-1311-48F9-935C-997C8909F6E0}"/>
    <dgm:cxn modelId="{EE2FFBEA-3BFB-4189-B2A0-7167F09F5C1D}" type="presOf" srcId="{2EB5C21B-EE80-4FA8-8E50-700533CB52E1}" destId="{009940FD-3D4D-4FAE-8423-577C4D4347A0}" srcOrd="0" destOrd="0" presId="urn:microsoft.com/office/officeart/2005/8/layout/list1"/>
    <dgm:cxn modelId="{87AF6396-5FE2-4219-98BA-91DCFD409829}" type="presOf" srcId="{92C2B26E-72C7-482A-8F9F-7CA6091889BD}" destId="{D8843929-99EF-4FFE-A0BE-5ABFCA111F13}" srcOrd="0" destOrd="0" presId="urn:microsoft.com/office/officeart/2005/8/layout/list1"/>
    <dgm:cxn modelId="{B6F933BE-B837-4F63-9501-7818EC2E1814}" type="presOf" srcId="{B09B7F8D-F479-421B-83E3-66A42CE136E2}" destId="{336F71E6-8435-42FC-8111-528833FEF25F}" srcOrd="1" destOrd="0" presId="urn:microsoft.com/office/officeart/2005/8/layout/list1"/>
    <dgm:cxn modelId="{D13F1106-1240-4C45-8B4D-E17ADFE7E18C}" type="presOf" srcId="{2EB5C21B-EE80-4FA8-8E50-700533CB52E1}" destId="{AC5FD04D-50FE-4441-BAE5-D9D8ECB882E1}" srcOrd="1" destOrd="0" presId="urn:microsoft.com/office/officeart/2005/8/layout/list1"/>
    <dgm:cxn modelId="{C3D88FFF-B6A6-45FF-9601-D4474B269171}" type="presParOf" srcId="{C8DDE19B-2E89-4F66-9ABB-55493AB7E1E3}" destId="{19C5BA8A-FDA1-4339-85C1-0F751223A06B}" srcOrd="0" destOrd="0" presId="urn:microsoft.com/office/officeart/2005/8/layout/list1"/>
    <dgm:cxn modelId="{B79B0CC8-8FC7-42C7-8279-654D38A5A06B}" type="presParOf" srcId="{19C5BA8A-FDA1-4339-85C1-0F751223A06B}" destId="{1AF68DCA-B98F-4C8D-A889-E9A95E68707A}" srcOrd="0" destOrd="0" presId="urn:microsoft.com/office/officeart/2005/8/layout/list1"/>
    <dgm:cxn modelId="{313FCB58-62D5-4FE9-9464-322B06FE4726}" type="presParOf" srcId="{19C5BA8A-FDA1-4339-85C1-0F751223A06B}" destId="{336F71E6-8435-42FC-8111-528833FEF25F}" srcOrd="1" destOrd="0" presId="urn:microsoft.com/office/officeart/2005/8/layout/list1"/>
    <dgm:cxn modelId="{E7ED562C-E618-40C1-8F98-29D97FBF4013}" type="presParOf" srcId="{C8DDE19B-2E89-4F66-9ABB-55493AB7E1E3}" destId="{D4D3B75D-5C5B-4B8B-A368-7A93394499F7}" srcOrd="1" destOrd="0" presId="urn:microsoft.com/office/officeart/2005/8/layout/list1"/>
    <dgm:cxn modelId="{80CFD224-57A5-4D19-8131-05812C2E5937}" type="presParOf" srcId="{C8DDE19B-2E89-4F66-9ABB-55493AB7E1E3}" destId="{DBF5EC86-E896-46DC-BE47-1E496C0DFF9E}" srcOrd="2" destOrd="0" presId="urn:microsoft.com/office/officeart/2005/8/layout/list1"/>
    <dgm:cxn modelId="{6ABF427C-6197-4863-A734-E37DDF120C89}" type="presParOf" srcId="{C8DDE19B-2E89-4F66-9ABB-55493AB7E1E3}" destId="{6F43ED19-3D43-43E2-8ABA-A4320810BCA4}" srcOrd="3" destOrd="0" presId="urn:microsoft.com/office/officeart/2005/8/layout/list1"/>
    <dgm:cxn modelId="{4BEF11F7-2728-45EE-9502-50EC79ED683B}" type="presParOf" srcId="{C8DDE19B-2E89-4F66-9ABB-55493AB7E1E3}" destId="{752D248C-1A83-4E42-83EA-148D4E6AF8F4}" srcOrd="4" destOrd="0" presId="urn:microsoft.com/office/officeart/2005/8/layout/list1"/>
    <dgm:cxn modelId="{1C723BE6-384C-4438-9D7D-1A8A40853ACE}" type="presParOf" srcId="{752D248C-1A83-4E42-83EA-148D4E6AF8F4}" destId="{009940FD-3D4D-4FAE-8423-577C4D4347A0}" srcOrd="0" destOrd="0" presId="urn:microsoft.com/office/officeart/2005/8/layout/list1"/>
    <dgm:cxn modelId="{081FC4B2-73E3-4716-A71A-D32386F8A4C3}" type="presParOf" srcId="{752D248C-1A83-4E42-83EA-148D4E6AF8F4}" destId="{AC5FD04D-50FE-4441-BAE5-D9D8ECB882E1}" srcOrd="1" destOrd="0" presId="urn:microsoft.com/office/officeart/2005/8/layout/list1"/>
    <dgm:cxn modelId="{CEFA992E-E432-4DDF-A6A3-01E394C3A477}" type="presParOf" srcId="{C8DDE19B-2E89-4F66-9ABB-55493AB7E1E3}" destId="{ACE70801-738D-4A32-B2EF-12703F02BE0B}" srcOrd="5" destOrd="0" presId="urn:microsoft.com/office/officeart/2005/8/layout/list1"/>
    <dgm:cxn modelId="{25C65572-A838-4578-B88A-7CDC48A87F05}" type="presParOf" srcId="{C8DDE19B-2E89-4F66-9ABB-55493AB7E1E3}" destId="{2C9A5971-B233-42A7-BD6C-E06E80BA4D19}" srcOrd="6" destOrd="0" presId="urn:microsoft.com/office/officeart/2005/8/layout/list1"/>
    <dgm:cxn modelId="{2A88C66A-A495-4166-A7B2-FC46FF3083B5}" type="presParOf" srcId="{C8DDE19B-2E89-4F66-9ABB-55493AB7E1E3}" destId="{03C3A96D-C707-41C8-BF29-A87350133716}" srcOrd="7" destOrd="0" presId="urn:microsoft.com/office/officeart/2005/8/layout/list1"/>
    <dgm:cxn modelId="{09A03470-A1EF-4B19-A871-D8C9185E86E4}" type="presParOf" srcId="{C8DDE19B-2E89-4F66-9ABB-55493AB7E1E3}" destId="{7CB9431B-CFE3-4EF5-B75F-5CBA0AA9B90D}" srcOrd="8" destOrd="0" presId="urn:microsoft.com/office/officeart/2005/8/layout/list1"/>
    <dgm:cxn modelId="{52853A45-DB41-4435-9632-EF333EE98888}" type="presParOf" srcId="{7CB9431B-CFE3-4EF5-B75F-5CBA0AA9B90D}" destId="{5BD08F9D-B7A6-4DCE-8990-784070BE91E5}" srcOrd="0" destOrd="0" presId="urn:microsoft.com/office/officeart/2005/8/layout/list1"/>
    <dgm:cxn modelId="{A9A5F601-CE42-478A-B3CE-16177C8BFA53}" type="presParOf" srcId="{7CB9431B-CFE3-4EF5-B75F-5CBA0AA9B90D}" destId="{71C840CA-9F7C-4127-B484-5CB692B31AD3}" srcOrd="1" destOrd="0" presId="urn:microsoft.com/office/officeart/2005/8/layout/list1"/>
    <dgm:cxn modelId="{4F947D1A-038D-4DFD-84F6-18B47F251D1C}" type="presParOf" srcId="{C8DDE19B-2E89-4F66-9ABB-55493AB7E1E3}" destId="{8E8741BB-3566-4D5E-AE9E-A5C72DC263B4}" srcOrd="9" destOrd="0" presId="urn:microsoft.com/office/officeart/2005/8/layout/list1"/>
    <dgm:cxn modelId="{A77DF921-803F-429D-B7CB-671F8BE5F4E6}" type="presParOf" srcId="{C8DDE19B-2E89-4F66-9ABB-55493AB7E1E3}" destId="{DBF9777F-5318-45DF-899A-D7EA625241E9}" srcOrd="10" destOrd="0" presId="urn:microsoft.com/office/officeart/2005/8/layout/list1"/>
    <dgm:cxn modelId="{ABA303AF-8A16-4BA7-9A8E-7E300D8E6905}" type="presParOf" srcId="{C8DDE19B-2E89-4F66-9ABB-55493AB7E1E3}" destId="{31FC09E2-DC8F-4C1D-B3E6-F42512544E50}" srcOrd="11" destOrd="0" presId="urn:microsoft.com/office/officeart/2005/8/layout/list1"/>
    <dgm:cxn modelId="{855D676D-7A2F-4FBB-97AB-182B09C30FD8}" type="presParOf" srcId="{C8DDE19B-2E89-4F66-9ABB-55493AB7E1E3}" destId="{0A4D6206-73D6-4F94-BF1C-A008E5AD3610}" srcOrd="12" destOrd="0" presId="urn:microsoft.com/office/officeart/2005/8/layout/list1"/>
    <dgm:cxn modelId="{B8971781-532E-44BE-A11B-CD944F99E4FE}" type="presParOf" srcId="{0A4D6206-73D6-4F94-BF1C-A008E5AD3610}" destId="{D8843929-99EF-4FFE-A0BE-5ABFCA111F13}" srcOrd="0" destOrd="0" presId="urn:microsoft.com/office/officeart/2005/8/layout/list1"/>
    <dgm:cxn modelId="{FF2E70B0-44A5-443A-89D6-28009A88E04B}" type="presParOf" srcId="{0A4D6206-73D6-4F94-BF1C-A008E5AD3610}" destId="{6D9327B1-A96D-4E54-9F05-29122990F113}" srcOrd="1" destOrd="0" presId="urn:microsoft.com/office/officeart/2005/8/layout/list1"/>
    <dgm:cxn modelId="{889539DF-849B-4B7A-B2D2-5242F80358B0}" type="presParOf" srcId="{C8DDE19B-2E89-4F66-9ABB-55493AB7E1E3}" destId="{859AD5E1-DEBE-4097-A2AD-59CA9CDEF427}" srcOrd="13" destOrd="0" presId="urn:microsoft.com/office/officeart/2005/8/layout/list1"/>
    <dgm:cxn modelId="{3CC5F19F-9AA3-457C-9ADE-68D9CD29B81F}" type="presParOf" srcId="{C8DDE19B-2E89-4F66-9ABB-55493AB7E1E3}" destId="{9040D141-5E72-4EDE-9C29-8E2DF973A574}" srcOrd="14" destOrd="0" presId="urn:microsoft.com/office/officeart/2005/8/layout/list1"/>
    <dgm:cxn modelId="{3F3E4940-6667-488E-BCB1-98711D3ABA35}" type="presParOf" srcId="{C8DDE19B-2E89-4F66-9ABB-55493AB7E1E3}" destId="{8562F2EE-5A0E-465B-B8A7-97C9A368C8A7}" srcOrd="15" destOrd="0" presId="urn:microsoft.com/office/officeart/2005/8/layout/list1"/>
    <dgm:cxn modelId="{AF38EAD0-B225-47D0-9857-23293E5FE950}" type="presParOf" srcId="{C8DDE19B-2E89-4F66-9ABB-55493AB7E1E3}" destId="{BCCA95E5-BE9F-4D1A-8C54-E6C07B7B8182}" srcOrd="16" destOrd="0" presId="urn:microsoft.com/office/officeart/2005/8/layout/list1"/>
    <dgm:cxn modelId="{91BA11DC-389E-4F52-A938-C571DA34E09E}" type="presParOf" srcId="{BCCA95E5-BE9F-4D1A-8C54-E6C07B7B8182}" destId="{138E2B0C-717C-49A5-9239-6E57B41AAFB2}" srcOrd="0" destOrd="0" presId="urn:microsoft.com/office/officeart/2005/8/layout/list1"/>
    <dgm:cxn modelId="{FCDAA53F-98CD-4DE1-957E-A48E7661EA82}" type="presParOf" srcId="{BCCA95E5-BE9F-4D1A-8C54-E6C07B7B8182}" destId="{58949DB7-9367-40FD-B99C-C67D47E7F4E1}" srcOrd="1" destOrd="0" presId="urn:microsoft.com/office/officeart/2005/8/layout/list1"/>
    <dgm:cxn modelId="{8BB9AD6A-F76F-4322-83F3-677E7D1E2218}" type="presParOf" srcId="{C8DDE19B-2E89-4F66-9ABB-55493AB7E1E3}" destId="{CD405578-FD21-45C3-A3EB-B2C14FB5185C}" srcOrd="17" destOrd="0" presId="urn:microsoft.com/office/officeart/2005/8/layout/list1"/>
    <dgm:cxn modelId="{45406BCB-D9AD-45B2-B069-38C1966384E7}" type="presParOf" srcId="{C8DDE19B-2E89-4F66-9ABB-55493AB7E1E3}" destId="{79B4DC06-0FB4-4B8E-A99C-B5A3C6037CE9}" srcOrd="18"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C86-E896-46DC-BE47-1E496C0DFF9E}">
      <dsp:nvSpPr>
        <dsp:cNvPr id="0" name=""/>
        <dsp:cNvSpPr/>
      </dsp:nvSpPr>
      <dsp:spPr>
        <a:xfrm>
          <a:off x="0" y="35755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812" tIns="479044" rIns="504812" bIns="163576" numCol="1" spcCol="1270" anchor="t" anchorCtr="0">
          <a:noAutofit/>
        </a:bodyPr>
        <a:lstStyle/>
        <a:p>
          <a:pPr marL="228600" lvl="1" indent="-228600" algn="l" defTabSz="1022350">
            <a:lnSpc>
              <a:spcPct val="90000"/>
            </a:lnSpc>
            <a:spcBef>
              <a:spcPct val="0"/>
            </a:spcBef>
            <a:spcAft>
              <a:spcPct val="15000"/>
            </a:spcAft>
            <a:buChar char="••"/>
          </a:pPr>
          <a:endParaRPr lang="zh-CN" altLang="en-US" sz="2300" kern="1200" dirty="0"/>
        </a:p>
      </dsp:txBody>
      <dsp:txXfrm>
        <a:off x="0" y="357552"/>
        <a:ext cx="6504384" cy="579600"/>
      </dsp:txXfrm>
    </dsp:sp>
    <dsp:sp modelId="{336F71E6-8435-42FC-8111-528833FEF25F}">
      <dsp:nvSpPr>
        <dsp:cNvPr id="0" name=""/>
        <dsp:cNvSpPr/>
      </dsp:nvSpPr>
      <dsp:spPr>
        <a:xfrm>
          <a:off x="325219" y="18072"/>
          <a:ext cx="4553068" cy="678960"/>
        </a:xfrm>
        <a:prstGeom prst="round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一、背景与意义</a:t>
          </a:r>
          <a:endParaRPr lang="zh-CN" altLang="en-US" sz="2300" kern="1200" dirty="0">
            <a:latin typeface="黑体" panose="02010609060101010101" pitchFamily="49" charset="-122"/>
            <a:ea typeface="黑体" panose="02010609060101010101" pitchFamily="49" charset="-122"/>
          </a:endParaRPr>
        </a:p>
      </dsp:txBody>
      <dsp:txXfrm>
        <a:off x="358363" y="51216"/>
        <a:ext cx="4486780" cy="612672"/>
      </dsp:txXfrm>
    </dsp:sp>
    <dsp:sp modelId="{2C9A5971-B233-42A7-BD6C-E06E80BA4D19}">
      <dsp:nvSpPr>
        <dsp:cNvPr id="0" name=""/>
        <dsp:cNvSpPr/>
      </dsp:nvSpPr>
      <dsp:spPr>
        <a:xfrm>
          <a:off x="0" y="140083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5FD04D-50FE-4441-BAE5-D9D8ECB882E1}">
      <dsp:nvSpPr>
        <dsp:cNvPr id="0" name=""/>
        <dsp:cNvSpPr/>
      </dsp:nvSpPr>
      <dsp:spPr>
        <a:xfrm>
          <a:off x="325219" y="1061352"/>
          <a:ext cx="4553068" cy="6789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二、深度学习基础</a:t>
          </a:r>
          <a:endParaRPr lang="zh-CN" altLang="en-US" sz="2300" kern="1200" dirty="0">
            <a:latin typeface="黑体" panose="02010609060101010101" pitchFamily="49" charset="-122"/>
            <a:ea typeface="黑体" panose="02010609060101010101" pitchFamily="49" charset="-122"/>
          </a:endParaRPr>
        </a:p>
      </dsp:txBody>
      <dsp:txXfrm>
        <a:off x="358363" y="1094496"/>
        <a:ext cx="4486780" cy="612672"/>
      </dsp:txXfrm>
    </dsp:sp>
    <dsp:sp modelId="{DBF9777F-5318-45DF-899A-D7EA625241E9}">
      <dsp:nvSpPr>
        <dsp:cNvPr id="0" name=""/>
        <dsp:cNvSpPr/>
      </dsp:nvSpPr>
      <dsp:spPr>
        <a:xfrm>
          <a:off x="0" y="244411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C840CA-9F7C-4127-B484-5CB692B31AD3}">
      <dsp:nvSpPr>
        <dsp:cNvPr id="0" name=""/>
        <dsp:cNvSpPr/>
      </dsp:nvSpPr>
      <dsp:spPr>
        <a:xfrm>
          <a:off x="325219" y="2104632"/>
          <a:ext cx="4553068" cy="6789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三、地下探测仿真技术</a:t>
          </a:r>
          <a:endParaRPr lang="zh-CN" altLang="en-US" sz="2300" kern="1200" dirty="0">
            <a:latin typeface="黑体" panose="02010609060101010101" pitchFamily="49" charset="-122"/>
            <a:ea typeface="黑体" panose="02010609060101010101" pitchFamily="49" charset="-122"/>
          </a:endParaRPr>
        </a:p>
      </dsp:txBody>
      <dsp:txXfrm>
        <a:off x="358363" y="2137776"/>
        <a:ext cx="4486780" cy="612672"/>
      </dsp:txXfrm>
    </dsp:sp>
    <dsp:sp modelId="{9040D141-5E72-4EDE-9C29-8E2DF973A574}">
      <dsp:nvSpPr>
        <dsp:cNvPr id="0" name=""/>
        <dsp:cNvSpPr/>
      </dsp:nvSpPr>
      <dsp:spPr>
        <a:xfrm>
          <a:off x="0" y="348739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9327B1-A96D-4E54-9F05-29122990F113}">
      <dsp:nvSpPr>
        <dsp:cNvPr id="0" name=""/>
        <dsp:cNvSpPr/>
      </dsp:nvSpPr>
      <dsp:spPr>
        <a:xfrm>
          <a:off x="325219" y="3147912"/>
          <a:ext cx="4553068" cy="6789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四、基于深度学习的目标识别</a:t>
          </a:r>
          <a:endParaRPr lang="zh-CN" altLang="en-US" sz="2300" kern="1200" dirty="0">
            <a:latin typeface="黑体" panose="02010609060101010101" pitchFamily="49" charset="-122"/>
            <a:ea typeface="黑体" panose="02010609060101010101" pitchFamily="49" charset="-122"/>
          </a:endParaRPr>
        </a:p>
      </dsp:txBody>
      <dsp:txXfrm>
        <a:off x="358363" y="3181056"/>
        <a:ext cx="4486780" cy="612672"/>
      </dsp:txXfrm>
    </dsp:sp>
    <dsp:sp modelId="{79B4DC06-0FB4-4B8E-A99C-B5A3C6037CE9}">
      <dsp:nvSpPr>
        <dsp:cNvPr id="0" name=""/>
        <dsp:cNvSpPr/>
      </dsp:nvSpPr>
      <dsp:spPr>
        <a:xfrm>
          <a:off x="0" y="453067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949DB7-9367-40FD-B99C-C67D47E7F4E1}">
      <dsp:nvSpPr>
        <dsp:cNvPr id="0" name=""/>
        <dsp:cNvSpPr/>
      </dsp:nvSpPr>
      <dsp:spPr>
        <a:xfrm>
          <a:off x="325219" y="4191192"/>
          <a:ext cx="4553068" cy="6789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五、总结与展望</a:t>
          </a:r>
          <a:endParaRPr lang="zh-CN" altLang="en-US" sz="2300" kern="1200" dirty="0">
            <a:latin typeface="黑体" panose="02010609060101010101" pitchFamily="49" charset="-122"/>
            <a:ea typeface="黑体" panose="02010609060101010101" pitchFamily="49" charset="-122"/>
          </a:endParaRPr>
        </a:p>
      </dsp:txBody>
      <dsp:txXfrm>
        <a:off x="358363" y="4224336"/>
        <a:ext cx="4486780" cy="6126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C86-E896-46DC-BE47-1E496C0DFF9E}">
      <dsp:nvSpPr>
        <dsp:cNvPr id="0" name=""/>
        <dsp:cNvSpPr/>
      </dsp:nvSpPr>
      <dsp:spPr>
        <a:xfrm>
          <a:off x="0" y="35755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812" tIns="479044" rIns="504812" bIns="163576" numCol="1" spcCol="1270" anchor="t" anchorCtr="0">
          <a:noAutofit/>
        </a:bodyPr>
        <a:lstStyle/>
        <a:p>
          <a:pPr marL="228600" lvl="1" indent="-228600" algn="l" defTabSz="1022350">
            <a:lnSpc>
              <a:spcPct val="90000"/>
            </a:lnSpc>
            <a:spcBef>
              <a:spcPct val="0"/>
            </a:spcBef>
            <a:spcAft>
              <a:spcPct val="15000"/>
            </a:spcAft>
            <a:buChar char="••"/>
          </a:pPr>
          <a:endParaRPr lang="zh-CN" altLang="en-US" sz="2300" kern="1200" dirty="0"/>
        </a:p>
      </dsp:txBody>
      <dsp:txXfrm>
        <a:off x="0" y="357552"/>
        <a:ext cx="6504384" cy="579600"/>
      </dsp:txXfrm>
    </dsp:sp>
    <dsp:sp modelId="{336F71E6-8435-42FC-8111-528833FEF25F}">
      <dsp:nvSpPr>
        <dsp:cNvPr id="0" name=""/>
        <dsp:cNvSpPr/>
      </dsp:nvSpPr>
      <dsp:spPr>
        <a:xfrm>
          <a:off x="325219" y="18072"/>
          <a:ext cx="4553068" cy="678960"/>
        </a:xfrm>
        <a:prstGeom prst="round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一、背景与意义</a:t>
          </a:r>
          <a:endParaRPr lang="zh-CN" altLang="en-US" sz="2300" kern="1200" dirty="0">
            <a:latin typeface="黑体" panose="02010609060101010101" pitchFamily="49" charset="-122"/>
            <a:ea typeface="黑体" panose="02010609060101010101" pitchFamily="49" charset="-122"/>
          </a:endParaRPr>
        </a:p>
      </dsp:txBody>
      <dsp:txXfrm>
        <a:off x="358363" y="51216"/>
        <a:ext cx="4486780" cy="612672"/>
      </dsp:txXfrm>
    </dsp:sp>
    <dsp:sp modelId="{2C9A5971-B233-42A7-BD6C-E06E80BA4D19}">
      <dsp:nvSpPr>
        <dsp:cNvPr id="0" name=""/>
        <dsp:cNvSpPr/>
      </dsp:nvSpPr>
      <dsp:spPr>
        <a:xfrm>
          <a:off x="0" y="140083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5FD04D-50FE-4441-BAE5-D9D8ECB882E1}">
      <dsp:nvSpPr>
        <dsp:cNvPr id="0" name=""/>
        <dsp:cNvSpPr/>
      </dsp:nvSpPr>
      <dsp:spPr>
        <a:xfrm>
          <a:off x="325219" y="1061352"/>
          <a:ext cx="4553068" cy="678960"/>
        </a:xfrm>
        <a:prstGeom prst="round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二、深度学习基础</a:t>
          </a:r>
          <a:endParaRPr lang="zh-CN" altLang="en-US" sz="2300" kern="1200" dirty="0">
            <a:latin typeface="黑体" panose="02010609060101010101" pitchFamily="49" charset="-122"/>
            <a:ea typeface="黑体" panose="02010609060101010101" pitchFamily="49" charset="-122"/>
          </a:endParaRPr>
        </a:p>
      </dsp:txBody>
      <dsp:txXfrm>
        <a:off x="358363" y="1094496"/>
        <a:ext cx="4486780" cy="612672"/>
      </dsp:txXfrm>
    </dsp:sp>
    <dsp:sp modelId="{DBF9777F-5318-45DF-899A-D7EA625241E9}">
      <dsp:nvSpPr>
        <dsp:cNvPr id="0" name=""/>
        <dsp:cNvSpPr/>
      </dsp:nvSpPr>
      <dsp:spPr>
        <a:xfrm>
          <a:off x="0" y="244411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C840CA-9F7C-4127-B484-5CB692B31AD3}">
      <dsp:nvSpPr>
        <dsp:cNvPr id="0" name=""/>
        <dsp:cNvSpPr/>
      </dsp:nvSpPr>
      <dsp:spPr>
        <a:xfrm>
          <a:off x="325219" y="2104632"/>
          <a:ext cx="4553068" cy="6789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三、地下探测仿真技术</a:t>
          </a:r>
          <a:endParaRPr lang="zh-CN" altLang="en-US" sz="2300" kern="1200" dirty="0">
            <a:latin typeface="黑体" panose="02010609060101010101" pitchFamily="49" charset="-122"/>
            <a:ea typeface="黑体" panose="02010609060101010101" pitchFamily="49" charset="-122"/>
          </a:endParaRPr>
        </a:p>
      </dsp:txBody>
      <dsp:txXfrm>
        <a:off x="358363" y="2137776"/>
        <a:ext cx="4486780" cy="612672"/>
      </dsp:txXfrm>
    </dsp:sp>
    <dsp:sp modelId="{9040D141-5E72-4EDE-9C29-8E2DF973A574}">
      <dsp:nvSpPr>
        <dsp:cNvPr id="0" name=""/>
        <dsp:cNvSpPr/>
      </dsp:nvSpPr>
      <dsp:spPr>
        <a:xfrm>
          <a:off x="0" y="348739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9327B1-A96D-4E54-9F05-29122990F113}">
      <dsp:nvSpPr>
        <dsp:cNvPr id="0" name=""/>
        <dsp:cNvSpPr/>
      </dsp:nvSpPr>
      <dsp:spPr>
        <a:xfrm>
          <a:off x="325219" y="3147912"/>
          <a:ext cx="4553068" cy="6789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四、基于深度学习的目标识别</a:t>
          </a:r>
          <a:endParaRPr lang="zh-CN" altLang="en-US" sz="2300" kern="1200" dirty="0">
            <a:latin typeface="黑体" panose="02010609060101010101" pitchFamily="49" charset="-122"/>
            <a:ea typeface="黑体" panose="02010609060101010101" pitchFamily="49" charset="-122"/>
          </a:endParaRPr>
        </a:p>
      </dsp:txBody>
      <dsp:txXfrm>
        <a:off x="358363" y="3181056"/>
        <a:ext cx="4486780" cy="612672"/>
      </dsp:txXfrm>
    </dsp:sp>
    <dsp:sp modelId="{79B4DC06-0FB4-4B8E-A99C-B5A3C6037CE9}">
      <dsp:nvSpPr>
        <dsp:cNvPr id="0" name=""/>
        <dsp:cNvSpPr/>
      </dsp:nvSpPr>
      <dsp:spPr>
        <a:xfrm>
          <a:off x="0" y="453067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949DB7-9367-40FD-B99C-C67D47E7F4E1}">
      <dsp:nvSpPr>
        <dsp:cNvPr id="0" name=""/>
        <dsp:cNvSpPr/>
      </dsp:nvSpPr>
      <dsp:spPr>
        <a:xfrm>
          <a:off x="325219" y="4191192"/>
          <a:ext cx="4553068" cy="6789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五、总结与展望</a:t>
          </a:r>
          <a:endParaRPr lang="zh-CN" altLang="en-US" sz="2300" kern="1200" dirty="0">
            <a:latin typeface="黑体" panose="02010609060101010101" pitchFamily="49" charset="-122"/>
            <a:ea typeface="黑体" panose="02010609060101010101" pitchFamily="49" charset="-122"/>
          </a:endParaRPr>
        </a:p>
      </dsp:txBody>
      <dsp:txXfrm>
        <a:off x="358363" y="4224336"/>
        <a:ext cx="4486780"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C86-E896-46DC-BE47-1E496C0DFF9E}">
      <dsp:nvSpPr>
        <dsp:cNvPr id="0" name=""/>
        <dsp:cNvSpPr/>
      </dsp:nvSpPr>
      <dsp:spPr>
        <a:xfrm>
          <a:off x="0" y="35755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812" tIns="479044" rIns="504812" bIns="163576" numCol="1" spcCol="1270" anchor="t" anchorCtr="0">
          <a:noAutofit/>
        </a:bodyPr>
        <a:lstStyle/>
        <a:p>
          <a:pPr marL="228600" lvl="1" indent="-228600" algn="l" defTabSz="1022350">
            <a:lnSpc>
              <a:spcPct val="90000"/>
            </a:lnSpc>
            <a:spcBef>
              <a:spcPct val="0"/>
            </a:spcBef>
            <a:spcAft>
              <a:spcPct val="15000"/>
            </a:spcAft>
            <a:buChar char="••"/>
          </a:pPr>
          <a:endParaRPr lang="zh-CN" altLang="en-US" sz="2300" kern="1200" dirty="0"/>
        </a:p>
      </dsp:txBody>
      <dsp:txXfrm>
        <a:off x="0" y="357552"/>
        <a:ext cx="6504384" cy="579600"/>
      </dsp:txXfrm>
    </dsp:sp>
    <dsp:sp modelId="{336F71E6-8435-42FC-8111-528833FEF25F}">
      <dsp:nvSpPr>
        <dsp:cNvPr id="0" name=""/>
        <dsp:cNvSpPr/>
      </dsp:nvSpPr>
      <dsp:spPr>
        <a:xfrm>
          <a:off x="325219" y="18072"/>
          <a:ext cx="4553068" cy="678960"/>
        </a:xfrm>
        <a:prstGeom prst="round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一、背景与意义</a:t>
          </a:r>
          <a:endParaRPr lang="zh-CN" altLang="en-US" sz="2300" kern="1200" dirty="0">
            <a:latin typeface="黑体" panose="02010609060101010101" pitchFamily="49" charset="-122"/>
            <a:ea typeface="黑体" panose="02010609060101010101" pitchFamily="49" charset="-122"/>
          </a:endParaRPr>
        </a:p>
      </dsp:txBody>
      <dsp:txXfrm>
        <a:off x="358363" y="51216"/>
        <a:ext cx="4486780" cy="612672"/>
      </dsp:txXfrm>
    </dsp:sp>
    <dsp:sp modelId="{2C9A5971-B233-42A7-BD6C-E06E80BA4D19}">
      <dsp:nvSpPr>
        <dsp:cNvPr id="0" name=""/>
        <dsp:cNvSpPr/>
      </dsp:nvSpPr>
      <dsp:spPr>
        <a:xfrm>
          <a:off x="0" y="140083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5FD04D-50FE-4441-BAE5-D9D8ECB882E1}">
      <dsp:nvSpPr>
        <dsp:cNvPr id="0" name=""/>
        <dsp:cNvSpPr/>
      </dsp:nvSpPr>
      <dsp:spPr>
        <a:xfrm>
          <a:off x="325219" y="1061352"/>
          <a:ext cx="4553068" cy="678960"/>
        </a:xfrm>
        <a:prstGeom prst="round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二、深度学习基础</a:t>
          </a:r>
          <a:endParaRPr lang="zh-CN" altLang="en-US" sz="2300" kern="1200" dirty="0">
            <a:latin typeface="黑体" panose="02010609060101010101" pitchFamily="49" charset="-122"/>
            <a:ea typeface="黑体" panose="02010609060101010101" pitchFamily="49" charset="-122"/>
          </a:endParaRPr>
        </a:p>
      </dsp:txBody>
      <dsp:txXfrm>
        <a:off x="358363" y="1094496"/>
        <a:ext cx="4486780" cy="612672"/>
      </dsp:txXfrm>
    </dsp:sp>
    <dsp:sp modelId="{DBF9777F-5318-45DF-899A-D7EA625241E9}">
      <dsp:nvSpPr>
        <dsp:cNvPr id="0" name=""/>
        <dsp:cNvSpPr/>
      </dsp:nvSpPr>
      <dsp:spPr>
        <a:xfrm>
          <a:off x="0" y="244411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C840CA-9F7C-4127-B484-5CB692B31AD3}">
      <dsp:nvSpPr>
        <dsp:cNvPr id="0" name=""/>
        <dsp:cNvSpPr/>
      </dsp:nvSpPr>
      <dsp:spPr>
        <a:xfrm>
          <a:off x="325219" y="2104632"/>
          <a:ext cx="4553068" cy="678960"/>
        </a:xfrm>
        <a:prstGeom prst="round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三、地下探测仿真技术</a:t>
          </a:r>
          <a:endParaRPr lang="zh-CN" altLang="en-US" sz="2300" kern="1200" dirty="0">
            <a:latin typeface="黑体" panose="02010609060101010101" pitchFamily="49" charset="-122"/>
            <a:ea typeface="黑体" panose="02010609060101010101" pitchFamily="49" charset="-122"/>
          </a:endParaRPr>
        </a:p>
      </dsp:txBody>
      <dsp:txXfrm>
        <a:off x="358363" y="2137776"/>
        <a:ext cx="4486780" cy="612672"/>
      </dsp:txXfrm>
    </dsp:sp>
    <dsp:sp modelId="{9040D141-5E72-4EDE-9C29-8E2DF973A574}">
      <dsp:nvSpPr>
        <dsp:cNvPr id="0" name=""/>
        <dsp:cNvSpPr/>
      </dsp:nvSpPr>
      <dsp:spPr>
        <a:xfrm>
          <a:off x="0" y="348739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9327B1-A96D-4E54-9F05-29122990F113}">
      <dsp:nvSpPr>
        <dsp:cNvPr id="0" name=""/>
        <dsp:cNvSpPr/>
      </dsp:nvSpPr>
      <dsp:spPr>
        <a:xfrm>
          <a:off x="325219" y="3147912"/>
          <a:ext cx="4553068" cy="6789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四、基于深度学习的目标识别</a:t>
          </a:r>
          <a:endParaRPr lang="zh-CN" altLang="en-US" sz="2300" kern="1200" dirty="0">
            <a:latin typeface="黑体" panose="02010609060101010101" pitchFamily="49" charset="-122"/>
            <a:ea typeface="黑体" panose="02010609060101010101" pitchFamily="49" charset="-122"/>
          </a:endParaRPr>
        </a:p>
      </dsp:txBody>
      <dsp:txXfrm>
        <a:off x="358363" y="3181056"/>
        <a:ext cx="4486780" cy="612672"/>
      </dsp:txXfrm>
    </dsp:sp>
    <dsp:sp modelId="{79B4DC06-0FB4-4B8E-A99C-B5A3C6037CE9}">
      <dsp:nvSpPr>
        <dsp:cNvPr id="0" name=""/>
        <dsp:cNvSpPr/>
      </dsp:nvSpPr>
      <dsp:spPr>
        <a:xfrm>
          <a:off x="0" y="453067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949DB7-9367-40FD-B99C-C67D47E7F4E1}">
      <dsp:nvSpPr>
        <dsp:cNvPr id="0" name=""/>
        <dsp:cNvSpPr/>
      </dsp:nvSpPr>
      <dsp:spPr>
        <a:xfrm>
          <a:off x="325219" y="4191192"/>
          <a:ext cx="4553068" cy="6789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五、总结与展望</a:t>
          </a:r>
          <a:endParaRPr lang="zh-CN" altLang="en-US" sz="2300" kern="1200" dirty="0">
            <a:latin typeface="黑体" panose="02010609060101010101" pitchFamily="49" charset="-122"/>
            <a:ea typeface="黑体" panose="02010609060101010101" pitchFamily="49" charset="-122"/>
          </a:endParaRPr>
        </a:p>
      </dsp:txBody>
      <dsp:txXfrm>
        <a:off x="358363" y="4224336"/>
        <a:ext cx="4486780" cy="6126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C86-E896-46DC-BE47-1E496C0DFF9E}">
      <dsp:nvSpPr>
        <dsp:cNvPr id="0" name=""/>
        <dsp:cNvSpPr/>
      </dsp:nvSpPr>
      <dsp:spPr>
        <a:xfrm>
          <a:off x="0" y="35755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812" tIns="479044" rIns="504812" bIns="163576" numCol="1" spcCol="1270" anchor="t" anchorCtr="0">
          <a:noAutofit/>
        </a:bodyPr>
        <a:lstStyle/>
        <a:p>
          <a:pPr marL="228600" lvl="1" indent="-228600" algn="l" defTabSz="1022350">
            <a:lnSpc>
              <a:spcPct val="90000"/>
            </a:lnSpc>
            <a:spcBef>
              <a:spcPct val="0"/>
            </a:spcBef>
            <a:spcAft>
              <a:spcPct val="15000"/>
            </a:spcAft>
            <a:buChar char="••"/>
          </a:pPr>
          <a:endParaRPr lang="zh-CN" altLang="en-US" sz="2300" kern="1200" dirty="0"/>
        </a:p>
      </dsp:txBody>
      <dsp:txXfrm>
        <a:off x="0" y="357552"/>
        <a:ext cx="6504384" cy="579600"/>
      </dsp:txXfrm>
    </dsp:sp>
    <dsp:sp modelId="{336F71E6-8435-42FC-8111-528833FEF25F}">
      <dsp:nvSpPr>
        <dsp:cNvPr id="0" name=""/>
        <dsp:cNvSpPr/>
      </dsp:nvSpPr>
      <dsp:spPr>
        <a:xfrm>
          <a:off x="325219" y="18072"/>
          <a:ext cx="4553068" cy="678960"/>
        </a:xfrm>
        <a:prstGeom prst="round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一、背景与意义</a:t>
          </a:r>
          <a:endParaRPr lang="zh-CN" altLang="en-US" sz="2300" kern="1200" dirty="0">
            <a:latin typeface="黑体" panose="02010609060101010101" pitchFamily="49" charset="-122"/>
            <a:ea typeface="黑体" panose="02010609060101010101" pitchFamily="49" charset="-122"/>
          </a:endParaRPr>
        </a:p>
      </dsp:txBody>
      <dsp:txXfrm>
        <a:off x="358363" y="51216"/>
        <a:ext cx="4486780" cy="612672"/>
      </dsp:txXfrm>
    </dsp:sp>
    <dsp:sp modelId="{2C9A5971-B233-42A7-BD6C-E06E80BA4D19}">
      <dsp:nvSpPr>
        <dsp:cNvPr id="0" name=""/>
        <dsp:cNvSpPr/>
      </dsp:nvSpPr>
      <dsp:spPr>
        <a:xfrm>
          <a:off x="0" y="140083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5FD04D-50FE-4441-BAE5-D9D8ECB882E1}">
      <dsp:nvSpPr>
        <dsp:cNvPr id="0" name=""/>
        <dsp:cNvSpPr/>
      </dsp:nvSpPr>
      <dsp:spPr>
        <a:xfrm>
          <a:off x="325219" y="1061352"/>
          <a:ext cx="4553068" cy="678960"/>
        </a:xfrm>
        <a:prstGeom prst="round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二、深度学习基础</a:t>
          </a:r>
          <a:endParaRPr lang="zh-CN" altLang="en-US" sz="2300" kern="1200" dirty="0">
            <a:latin typeface="黑体" panose="02010609060101010101" pitchFamily="49" charset="-122"/>
            <a:ea typeface="黑体" panose="02010609060101010101" pitchFamily="49" charset="-122"/>
          </a:endParaRPr>
        </a:p>
      </dsp:txBody>
      <dsp:txXfrm>
        <a:off x="358363" y="1094496"/>
        <a:ext cx="4486780" cy="612672"/>
      </dsp:txXfrm>
    </dsp:sp>
    <dsp:sp modelId="{DBF9777F-5318-45DF-899A-D7EA625241E9}">
      <dsp:nvSpPr>
        <dsp:cNvPr id="0" name=""/>
        <dsp:cNvSpPr/>
      </dsp:nvSpPr>
      <dsp:spPr>
        <a:xfrm>
          <a:off x="0" y="244411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C840CA-9F7C-4127-B484-5CB692B31AD3}">
      <dsp:nvSpPr>
        <dsp:cNvPr id="0" name=""/>
        <dsp:cNvSpPr/>
      </dsp:nvSpPr>
      <dsp:spPr>
        <a:xfrm>
          <a:off x="325219" y="2104632"/>
          <a:ext cx="4553068" cy="6789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三、地下探测仿真技术</a:t>
          </a:r>
          <a:endParaRPr lang="zh-CN" altLang="en-US" sz="2300" kern="1200" dirty="0">
            <a:latin typeface="黑体" panose="02010609060101010101" pitchFamily="49" charset="-122"/>
            <a:ea typeface="黑体" panose="02010609060101010101" pitchFamily="49" charset="-122"/>
          </a:endParaRPr>
        </a:p>
      </dsp:txBody>
      <dsp:txXfrm>
        <a:off x="358363" y="2137776"/>
        <a:ext cx="4486780" cy="612672"/>
      </dsp:txXfrm>
    </dsp:sp>
    <dsp:sp modelId="{9040D141-5E72-4EDE-9C29-8E2DF973A574}">
      <dsp:nvSpPr>
        <dsp:cNvPr id="0" name=""/>
        <dsp:cNvSpPr/>
      </dsp:nvSpPr>
      <dsp:spPr>
        <a:xfrm>
          <a:off x="0" y="348739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9327B1-A96D-4E54-9F05-29122990F113}">
      <dsp:nvSpPr>
        <dsp:cNvPr id="0" name=""/>
        <dsp:cNvSpPr/>
      </dsp:nvSpPr>
      <dsp:spPr>
        <a:xfrm>
          <a:off x="325219" y="3147912"/>
          <a:ext cx="4553068" cy="678960"/>
        </a:xfrm>
        <a:prstGeom prst="round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四、基于深度学习的目标识别</a:t>
          </a:r>
          <a:endParaRPr lang="zh-CN" altLang="en-US" sz="2300" kern="1200" dirty="0">
            <a:latin typeface="黑体" panose="02010609060101010101" pitchFamily="49" charset="-122"/>
            <a:ea typeface="黑体" panose="02010609060101010101" pitchFamily="49" charset="-122"/>
          </a:endParaRPr>
        </a:p>
      </dsp:txBody>
      <dsp:txXfrm>
        <a:off x="358363" y="3181056"/>
        <a:ext cx="4486780" cy="612672"/>
      </dsp:txXfrm>
    </dsp:sp>
    <dsp:sp modelId="{79B4DC06-0FB4-4B8E-A99C-B5A3C6037CE9}">
      <dsp:nvSpPr>
        <dsp:cNvPr id="0" name=""/>
        <dsp:cNvSpPr/>
      </dsp:nvSpPr>
      <dsp:spPr>
        <a:xfrm>
          <a:off x="0" y="453067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949DB7-9367-40FD-B99C-C67D47E7F4E1}">
      <dsp:nvSpPr>
        <dsp:cNvPr id="0" name=""/>
        <dsp:cNvSpPr/>
      </dsp:nvSpPr>
      <dsp:spPr>
        <a:xfrm>
          <a:off x="325219" y="4191192"/>
          <a:ext cx="4553068" cy="6789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五、总结与展望</a:t>
          </a:r>
          <a:endParaRPr lang="zh-CN" altLang="en-US" sz="2300" kern="1200" dirty="0">
            <a:latin typeface="黑体" panose="02010609060101010101" pitchFamily="49" charset="-122"/>
            <a:ea typeface="黑体" panose="02010609060101010101" pitchFamily="49" charset="-122"/>
          </a:endParaRPr>
        </a:p>
      </dsp:txBody>
      <dsp:txXfrm>
        <a:off x="358363" y="4224336"/>
        <a:ext cx="4486780" cy="61267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5EC86-E896-46DC-BE47-1E496C0DFF9E}">
      <dsp:nvSpPr>
        <dsp:cNvPr id="0" name=""/>
        <dsp:cNvSpPr/>
      </dsp:nvSpPr>
      <dsp:spPr>
        <a:xfrm>
          <a:off x="0" y="35755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04812" tIns="479044" rIns="504812" bIns="163576" numCol="1" spcCol="1270" anchor="t" anchorCtr="0">
          <a:noAutofit/>
        </a:bodyPr>
        <a:lstStyle/>
        <a:p>
          <a:pPr marL="228600" lvl="1" indent="-228600" algn="l" defTabSz="1022350">
            <a:lnSpc>
              <a:spcPct val="90000"/>
            </a:lnSpc>
            <a:spcBef>
              <a:spcPct val="0"/>
            </a:spcBef>
            <a:spcAft>
              <a:spcPct val="15000"/>
            </a:spcAft>
            <a:buChar char="••"/>
          </a:pPr>
          <a:endParaRPr lang="zh-CN" altLang="en-US" sz="2300" kern="1200" dirty="0"/>
        </a:p>
      </dsp:txBody>
      <dsp:txXfrm>
        <a:off x="0" y="357552"/>
        <a:ext cx="6504384" cy="579600"/>
      </dsp:txXfrm>
    </dsp:sp>
    <dsp:sp modelId="{336F71E6-8435-42FC-8111-528833FEF25F}">
      <dsp:nvSpPr>
        <dsp:cNvPr id="0" name=""/>
        <dsp:cNvSpPr/>
      </dsp:nvSpPr>
      <dsp:spPr>
        <a:xfrm>
          <a:off x="325219" y="18072"/>
          <a:ext cx="4553068" cy="678960"/>
        </a:xfrm>
        <a:prstGeom prst="round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一、背景与意义</a:t>
          </a:r>
          <a:endParaRPr lang="zh-CN" altLang="en-US" sz="2300" kern="1200" dirty="0">
            <a:latin typeface="黑体" panose="02010609060101010101" pitchFamily="49" charset="-122"/>
            <a:ea typeface="黑体" panose="02010609060101010101" pitchFamily="49" charset="-122"/>
          </a:endParaRPr>
        </a:p>
      </dsp:txBody>
      <dsp:txXfrm>
        <a:off x="358363" y="51216"/>
        <a:ext cx="4486780" cy="612672"/>
      </dsp:txXfrm>
    </dsp:sp>
    <dsp:sp modelId="{2C9A5971-B233-42A7-BD6C-E06E80BA4D19}">
      <dsp:nvSpPr>
        <dsp:cNvPr id="0" name=""/>
        <dsp:cNvSpPr/>
      </dsp:nvSpPr>
      <dsp:spPr>
        <a:xfrm>
          <a:off x="0" y="140083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5FD04D-50FE-4441-BAE5-D9D8ECB882E1}">
      <dsp:nvSpPr>
        <dsp:cNvPr id="0" name=""/>
        <dsp:cNvSpPr/>
      </dsp:nvSpPr>
      <dsp:spPr>
        <a:xfrm>
          <a:off x="325219" y="1061352"/>
          <a:ext cx="4553068" cy="678960"/>
        </a:xfrm>
        <a:prstGeom prst="round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二、深度学习基础</a:t>
          </a:r>
          <a:endParaRPr lang="zh-CN" altLang="en-US" sz="2300" kern="1200" dirty="0">
            <a:latin typeface="黑体" panose="02010609060101010101" pitchFamily="49" charset="-122"/>
            <a:ea typeface="黑体" panose="02010609060101010101" pitchFamily="49" charset="-122"/>
          </a:endParaRPr>
        </a:p>
      </dsp:txBody>
      <dsp:txXfrm>
        <a:off x="358363" y="1094496"/>
        <a:ext cx="4486780" cy="612672"/>
      </dsp:txXfrm>
    </dsp:sp>
    <dsp:sp modelId="{DBF9777F-5318-45DF-899A-D7EA625241E9}">
      <dsp:nvSpPr>
        <dsp:cNvPr id="0" name=""/>
        <dsp:cNvSpPr/>
      </dsp:nvSpPr>
      <dsp:spPr>
        <a:xfrm>
          <a:off x="0" y="244411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C840CA-9F7C-4127-B484-5CB692B31AD3}">
      <dsp:nvSpPr>
        <dsp:cNvPr id="0" name=""/>
        <dsp:cNvSpPr/>
      </dsp:nvSpPr>
      <dsp:spPr>
        <a:xfrm>
          <a:off x="325219" y="2104632"/>
          <a:ext cx="4553068" cy="67896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三、地下探测仿真技术</a:t>
          </a:r>
          <a:endParaRPr lang="zh-CN" altLang="en-US" sz="2300" kern="1200" dirty="0">
            <a:latin typeface="黑体" panose="02010609060101010101" pitchFamily="49" charset="-122"/>
            <a:ea typeface="黑体" panose="02010609060101010101" pitchFamily="49" charset="-122"/>
          </a:endParaRPr>
        </a:p>
      </dsp:txBody>
      <dsp:txXfrm>
        <a:off x="358363" y="2137776"/>
        <a:ext cx="4486780" cy="612672"/>
      </dsp:txXfrm>
    </dsp:sp>
    <dsp:sp modelId="{9040D141-5E72-4EDE-9C29-8E2DF973A574}">
      <dsp:nvSpPr>
        <dsp:cNvPr id="0" name=""/>
        <dsp:cNvSpPr/>
      </dsp:nvSpPr>
      <dsp:spPr>
        <a:xfrm>
          <a:off x="0" y="348739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9327B1-A96D-4E54-9F05-29122990F113}">
      <dsp:nvSpPr>
        <dsp:cNvPr id="0" name=""/>
        <dsp:cNvSpPr/>
      </dsp:nvSpPr>
      <dsp:spPr>
        <a:xfrm>
          <a:off x="325219" y="3147912"/>
          <a:ext cx="4553068" cy="678960"/>
        </a:xfrm>
        <a:prstGeom prst="roundRect">
          <a:avLst/>
        </a:prstGeom>
        <a:solidFill>
          <a:schemeClr val="accent1"/>
        </a:solidFill>
        <a:ln w="2540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四、基于深度学习的目标识别</a:t>
          </a:r>
          <a:endParaRPr lang="zh-CN" altLang="en-US" sz="2300" kern="1200" dirty="0">
            <a:latin typeface="黑体" panose="02010609060101010101" pitchFamily="49" charset="-122"/>
            <a:ea typeface="黑体" panose="02010609060101010101" pitchFamily="49" charset="-122"/>
          </a:endParaRPr>
        </a:p>
      </dsp:txBody>
      <dsp:txXfrm>
        <a:off x="358363" y="3181056"/>
        <a:ext cx="4486780" cy="612672"/>
      </dsp:txXfrm>
    </dsp:sp>
    <dsp:sp modelId="{79B4DC06-0FB4-4B8E-A99C-B5A3C6037CE9}">
      <dsp:nvSpPr>
        <dsp:cNvPr id="0" name=""/>
        <dsp:cNvSpPr/>
      </dsp:nvSpPr>
      <dsp:spPr>
        <a:xfrm>
          <a:off x="0" y="4530672"/>
          <a:ext cx="6504384" cy="57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949DB7-9367-40FD-B99C-C67D47E7F4E1}">
      <dsp:nvSpPr>
        <dsp:cNvPr id="0" name=""/>
        <dsp:cNvSpPr/>
      </dsp:nvSpPr>
      <dsp:spPr>
        <a:xfrm>
          <a:off x="325219" y="4191192"/>
          <a:ext cx="4553068" cy="678960"/>
        </a:xfrm>
        <a:prstGeom prst="roundRect">
          <a:avLst/>
        </a:prstGeom>
        <a:solidFill>
          <a:schemeClr val="accent6"/>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72095" tIns="0" rIns="172095" bIns="0" numCol="1" spcCol="1270" anchor="ctr" anchorCtr="0">
          <a:noAutofit/>
        </a:bodyPr>
        <a:lstStyle/>
        <a:p>
          <a:pPr lvl="0" algn="l" defTabSz="1022350">
            <a:lnSpc>
              <a:spcPct val="90000"/>
            </a:lnSpc>
            <a:spcBef>
              <a:spcPct val="0"/>
            </a:spcBef>
            <a:spcAft>
              <a:spcPct val="35000"/>
            </a:spcAft>
          </a:pPr>
          <a:r>
            <a:rPr lang="zh-CN" altLang="en-US" sz="2300" kern="1200" dirty="0" smtClean="0">
              <a:latin typeface="黑体" panose="02010609060101010101" pitchFamily="49" charset="-122"/>
              <a:ea typeface="黑体" panose="02010609060101010101" pitchFamily="49" charset="-122"/>
            </a:rPr>
            <a:t>五、总结与展望</a:t>
          </a:r>
          <a:endParaRPr lang="zh-CN" altLang="en-US" sz="2300" kern="1200" dirty="0">
            <a:latin typeface="黑体" panose="02010609060101010101" pitchFamily="49" charset="-122"/>
            <a:ea typeface="黑体" panose="02010609060101010101" pitchFamily="49" charset="-122"/>
          </a:endParaRPr>
        </a:p>
      </dsp:txBody>
      <dsp:txXfrm>
        <a:off x="358363" y="4224336"/>
        <a:ext cx="4486780"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noProof="1"/>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15364"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15365" name="备注占位符 4"/>
          <p:cNvSpPr>
            <a:spLocks noGrp="1" noChangeArrowheads="1"/>
          </p:cNvSpPr>
          <p:nvPr>
            <p:ph type="body" sz="quarter" idx="4294967295"/>
          </p:nvPr>
        </p:nvSpPr>
        <p:spPr bwMode="auto">
          <a:xfrm>
            <a:off x="685800" y="4400550"/>
            <a:ext cx="5486400" cy="3600450"/>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单击此处编辑母版文本样式</a:t>
            </a:r>
          </a:p>
          <a:p>
            <a:pPr marL="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第二级</a:t>
            </a:r>
          </a:p>
          <a:p>
            <a:pPr marL="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第三级</a:t>
            </a:r>
          </a:p>
          <a:p>
            <a:pPr marL="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第四级</a:t>
            </a:r>
          </a:p>
          <a:p>
            <a:pPr marL="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mn-ea"/>
                <a:cs typeface="+mn-cs"/>
              </a:rPr>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wrap="square" lIns="91440" tIns="45720" rIns="91440" bIns="45720" numCol="1" anchor="b" anchorCtr="0" compatLnSpc="1"/>
          <a:lstStyle/>
          <a:p>
            <a:pPr lvl="0" algn="r" eaLnBrk="1" fontAlgn="base" hangingPunct="1"/>
            <a:fld id="{9A0DB2DC-4C9A-4742-B13C-FB6460FD3503}" type="slidenum">
              <a:rPr lang="zh-CN" altLang="en-US" sz="1200" strike="noStrike" noProof="1" dirty="0">
                <a:latin typeface="Arial" panose="020B0604020202020204" pitchFamily="34" charset="0"/>
                <a:ea typeface="宋体" panose="02010600030101010101" pitchFamily="2" charset="-122"/>
                <a:cs typeface="+mn-ea"/>
              </a:rPr>
              <a:pPr lvl="0" algn="r" eaLnBrk="1" fontAlgn="base" hangingPunct="1"/>
              <a:t>‹#›</a:t>
            </a:fld>
            <a:endParaRPr lang="zh-CN" altLang="en-US" sz="1200" strike="noStrike" noProof="1">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TextEdit="1"/>
          </p:cNvSpPr>
          <p:nvPr>
            <p:ph type="sldImg"/>
          </p:nvPr>
        </p:nvSpPr>
        <p:spPr>
          <a:ln>
            <a:miter/>
          </a:ln>
        </p:spPr>
      </p:sp>
      <p:sp>
        <p:nvSpPr>
          <p:cNvPr id="17410" name="文本占位符 2"/>
          <p:cNvSpPr>
            <a:spLocks noGrp="1"/>
          </p:cNvSpPr>
          <p:nvPr>
            <p:ph type="body"/>
          </p:nvPr>
        </p:nvSpPr>
        <p:spPr>
          <a:ln/>
        </p:spPr>
        <p:txBody>
          <a:bodyPr wrap="square" lIns="91440" tIns="45720" rIns="91440" bIns="45720" anchor="t"/>
          <a:lstStyle/>
          <a:p>
            <a:pPr lvl="0"/>
            <a:endParaRPr lang="zh-CN" altLang="en-US" dirty="0"/>
          </a:p>
        </p:txBody>
      </p:sp>
      <p:sp>
        <p:nvSpPr>
          <p:cNvPr id="17411" name="灯片编号占位符 3"/>
          <p:cNvSpPr txBox="1">
            <a:spLocks noGrp="1"/>
          </p:cNvSpPr>
          <p:nvPr>
            <p:ph type="sldNum" sz="quarter"/>
          </p:nvPr>
        </p:nvSpPr>
        <p:spPr>
          <a:xfrm>
            <a:off x="3884613" y="8685213"/>
            <a:ext cx="2971800" cy="458787"/>
          </a:xfrm>
          <a:prstGeom prst="rect">
            <a:avLst/>
          </a:prstGeom>
          <a:noFill/>
          <a:ln w="9525">
            <a:noFill/>
          </a:ln>
        </p:spPr>
        <p:txBody>
          <a:bodyPr wrap="square" lIns="91440" tIns="45720" rIns="91440" bIns="45720" anchor="b"/>
          <a:lstStyle/>
          <a:p>
            <a:pPr lvl="0" algn="r"/>
            <a:fld id="{9A0DB2DC-4C9A-4742-B13C-FB6460FD3503}" type="slidenum">
              <a:rPr lang="zh-CN" altLang="en-US" sz="1200" dirty="0">
                <a:ea typeface="宋体" panose="02010600030101010101" pitchFamily="2" charset="-122"/>
              </a:rPr>
              <a:pPr lvl="0" algn="r"/>
              <a:t>1</a:t>
            </a:fld>
            <a:endParaRPr lang="zh-CN" altLang="en-US" sz="1200" dirty="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5882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64150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67586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950451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60707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684856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69747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67804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86931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7B2438D-7171-439F-9891-639DF46A3839}" type="datetimeFigureOut">
              <a:rPr lang="zh-CN" altLang="en-US" smtClean="0"/>
              <a:pPr/>
              <a:t>2019/5/13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9C4262-9AC8-40D7-A3DE-45B295DADA08}"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B2438D-7171-439F-9891-639DF46A3839}" type="datetimeFigureOut">
              <a:rPr lang="zh-CN" altLang="en-US" smtClean="0"/>
              <a:pPr/>
              <a:t>2019/5/13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9C4262-9AC8-40D7-A3DE-45B295DADA08}" type="slidenum">
              <a:rPr lang="zh-CN" altLang="en-US" smtClean="0"/>
              <a:pPr/>
              <a:t>‹#›</a:t>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B2438D-7171-439F-9891-639DF46A3839}" type="datetimeFigureOut">
              <a:rPr lang="zh-CN" altLang="en-US" smtClean="0"/>
              <a:pPr/>
              <a:t>2019/5/13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9C4262-9AC8-40D7-A3DE-45B295DADA08}" type="slidenum">
              <a:rPr lang="zh-CN" altLang="en-US" smtClean="0"/>
              <a:pPr/>
              <a:t>‹#›</a:t>
            </a:fld>
            <a:endParaRPr lang="zh-CN" alt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内容占位符 2"/>
          <p:cNvSpPr>
            <a:spLocks noGrp="1"/>
          </p:cNvSpPr>
          <p:nvPr>
            <p:ph idx="1"/>
          </p:nvPr>
        </p:nvSpPr>
        <p:spPr>
          <a:xfrm>
            <a:off x="628200" y="889685"/>
            <a:ext cx="7887600" cy="5329389"/>
          </a:xfrm>
        </p:spPr>
        <p:txBody>
          <a:bodyPr/>
          <a:lstStyle>
            <a:lvl1pPr>
              <a:defRPr sz="2400"/>
            </a:lvl1pPr>
            <a:lvl2pPr>
              <a:defRPr sz="2000"/>
            </a:lvl2pPr>
            <a:lvl3pPr>
              <a:defRPr sz="1800"/>
            </a:lvl3pPr>
            <a:lvl4pPr>
              <a:defRPr sz="1800"/>
            </a:lvl4pPr>
            <a:lvl5pPr>
              <a:defRPr sz="1800"/>
            </a:lvl5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6" name="日期占位符 3"/>
          <p:cNvSpPr>
            <a:spLocks noGrp="1"/>
          </p:cNvSpPr>
          <p:nvPr>
            <p:ph type="dt" sz="half" idx="2"/>
          </p:nvPr>
        </p:nvSpPr>
        <p:spPr>
          <a:xfrm>
            <a:off x="628650" y="6356350"/>
            <a:ext cx="2057400" cy="365125"/>
          </a:xfrm>
          <a:prstGeom prst="rect">
            <a:avLst/>
          </a:prstGeom>
        </p:spPr>
        <p:txBody>
          <a:bodyPr/>
          <a:lstStyle>
            <a:lvl1pPr>
              <a:defRPr noProof="1">
                <a:latin typeface="Arial" panose="020B0604020202020204" pitchFamily="34" charset="0"/>
                <a:ea typeface="宋体" panose="02010600030101010101" pitchFamily="2" charset="-122"/>
                <a:cs typeface="+mn-ea"/>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smtClean="0">
              <a:ln>
                <a:noFill/>
              </a:ln>
              <a:solidFill>
                <a:schemeClr val="tx1"/>
              </a:solidFill>
              <a:effectLst/>
              <a:uLnTx/>
              <a:uFillTx/>
              <a:latin typeface="Arial" panose="020B0604020202020204" pitchFamily="34" charset="0"/>
              <a:ea typeface="宋体" panose="02010600030101010101" pitchFamily="2" charset="-122"/>
              <a:cs typeface="+mn-ea"/>
            </a:endParaRPr>
          </a:p>
        </p:txBody>
      </p:sp>
      <p:sp>
        <p:nvSpPr>
          <p:cNvPr id="7" name="页脚占位符 4"/>
          <p:cNvSpPr>
            <a:spLocks noGrp="1"/>
          </p:cNvSpPr>
          <p:nvPr>
            <p:ph type="ftr" sz="quarter" idx="3"/>
          </p:nvPr>
        </p:nvSpPr>
        <p:spPr>
          <a:xfrm>
            <a:off x="3028950" y="6356350"/>
            <a:ext cx="3086100" cy="365125"/>
          </a:xfrm>
          <a:prstGeom prst="rect">
            <a:avLst/>
          </a:prstGeom>
        </p:spPr>
        <p:txBody>
          <a:bodyPr/>
          <a:lstStyle>
            <a:lvl1pPr>
              <a:defRPr noProof="1"/>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8" name="灯片编号占位符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t" anchorCtr="0" compatLnSpc="1"/>
          <a:lstStyle/>
          <a:p>
            <a:pPr lvl="0" eaLnBrk="1" fontAlgn="base" hangingPunct="1"/>
            <a:fld id="{9A0DB2DC-4C9A-4742-B13C-FB6460FD3503}" type="slidenum">
              <a:rPr lang="zh-CN" altLang="en-US" strike="noStrike" noProof="1" dirty="0">
                <a:latin typeface="Arial" panose="020B0604020202020204" pitchFamily="34" charset="0"/>
                <a:ea typeface="黑体" panose="02010609060101010101" pitchFamily="49" charset="-122"/>
                <a:cs typeface="+mn-ea"/>
              </a:rPr>
              <a:pPr lvl="0" eaLnBrk="1" fontAlgn="base" hangingPunct="1"/>
              <a:t>‹#›</a:t>
            </a:fld>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KSO_BC1"/>
          <p:cNvSpPr>
            <a:spLocks noGrp="1"/>
          </p:cNvSpPr>
          <p:nvPr>
            <p:ph idx="1"/>
          </p:nvPr>
        </p:nvSpPr>
        <p:spPr>
          <a:xfrm>
            <a:off x="1785600" y="2203200"/>
            <a:ext cx="6980400" cy="3798000"/>
          </a:xfrm>
        </p:spPr>
        <p:txBody>
          <a:bodyPr lIns="108000" tIns="0" rIns="108000" bIns="0"/>
          <a:lstStyle>
            <a:lvl1pPr marL="0" indent="0" algn="l">
              <a:buFontTx/>
              <a:buNone/>
              <a:defRPr sz="2400">
                <a:solidFill>
                  <a:schemeClr val="tx1"/>
                </a:solidFill>
              </a:defRPr>
            </a:lvl1pPr>
            <a:lvl2pPr marL="457200" indent="0" algn="l">
              <a:spcAft>
                <a:spcPts val="0"/>
              </a:spcAft>
              <a:buFontTx/>
              <a:buNone/>
              <a:defRPr sz="2000">
                <a:solidFill>
                  <a:schemeClr val="tx1"/>
                </a:solidFill>
              </a:defRPr>
            </a:lvl2pPr>
            <a:lvl3pPr marL="914400" indent="0">
              <a:buFontTx/>
              <a:buNone/>
              <a:defRPr/>
            </a:lvl3pPr>
            <a:lvl4pPr marL="1371600" indent="0">
              <a:buFontTx/>
              <a:buNone/>
              <a:defRPr/>
            </a:lvl4pPr>
            <a:lvl5pPr marL="1828800" indent="0">
              <a:buFontTx/>
              <a:buNone/>
              <a:defRPr/>
            </a:lvl5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2" name="KSO_BT1"/>
          <p:cNvSpPr>
            <a:spLocks noGrp="1"/>
          </p:cNvSpPr>
          <p:nvPr>
            <p:ph type="title"/>
          </p:nvPr>
        </p:nvSpPr>
        <p:spPr>
          <a:xfrm>
            <a:off x="409303" y="261256"/>
            <a:ext cx="8300784" cy="627019"/>
          </a:xfrm>
        </p:spPr>
        <p:txBody>
          <a:bodyPr/>
          <a:lstStyle/>
          <a:p>
            <a:pPr fontAlgn="base"/>
            <a:r>
              <a:rPr lang="zh-CN" altLang="en-US" strike="noStrike" noProof="1" smtClean="0"/>
              <a:t>单击此处编辑母版标题样式</a:t>
            </a:r>
            <a:endParaRPr lang="en-US" strike="noStrike" noProof="1"/>
          </a:p>
        </p:txBody>
      </p:sp>
      <p:sp>
        <p:nvSpPr>
          <p:cNvPr id="4" name="日期占位符 3"/>
          <p:cNvSpPr>
            <a:spLocks noGrp="1"/>
          </p:cNvSpPr>
          <p:nvPr>
            <p:ph type="dt" sz="half" idx="10"/>
          </p:nvPr>
        </p:nvSpPr>
        <p:spPr>
          <a:xfrm>
            <a:off x="457200" y="6422064"/>
            <a:ext cx="2133600" cy="365125"/>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黑体" panose="02010609060101010101" pitchFamily="49" charset="-122"/>
              <a:cs typeface="+mn-ea"/>
            </a:endParaRPr>
          </a:p>
        </p:txBody>
      </p:sp>
      <p:sp>
        <p:nvSpPr>
          <p:cNvPr id="5" name="页脚占位符 4"/>
          <p:cNvSpPr>
            <a:spLocks noGrp="1"/>
          </p:cNvSpPr>
          <p:nvPr>
            <p:ph type="ftr" sz="quarter" idx="11"/>
          </p:nvPr>
        </p:nvSpPr>
        <p:spPr>
          <a:xfrm>
            <a:off x="3124200" y="6422064"/>
            <a:ext cx="2895600" cy="365125"/>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1">
              <a:ln>
                <a:noFill/>
              </a:ln>
              <a:solidFill>
                <a:schemeClr val="tx1">
                  <a:tint val="75000"/>
                </a:schemeClr>
              </a:solidFill>
              <a:effectLst/>
              <a:uLnTx/>
              <a:uFillTx/>
              <a:latin typeface="Arial" panose="020B0604020202020204" pitchFamily="34" charset="0"/>
              <a:ea typeface="黑体" panose="02010609060101010101" pitchFamily="49" charset="-122"/>
              <a:cs typeface="+mn-cs"/>
            </a:endParaRPr>
          </a:p>
        </p:txBody>
      </p:sp>
      <p:sp>
        <p:nvSpPr>
          <p:cNvPr id="6" name="灯片编号占位符 5"/>
          <p:cNvSpPr>
            <a:spLocks noGrp="1"/>
          </p:cNvSpPr>
          <p:nvPr>
            <p:ph type="sldNum" sz="quarter" idx="12"/>
          </p:nvPr>
        </p:nvSpPr>
        <p:spPr>
          <a:xfrm>
            <a:off x="8153400" y="6422064"/>
            <a:ext cx="762000" cy="365125"/>
          </a:xfrm>
          <a:prstGeom prst="rect">
            <a:avLst/>
          </a:prstGeom>
        </p:spPr>
        <p:txBody>
          <a:bodyPr/>
          <a:lstStyle/>
          <a:p>
            <a:pPr lvl="0" algn="r" eaLnBrk="1" fontAlgn="base" hangingPunct="1"/>
            <a:fld id="{9A0DB2DC-4C9A-4742-B13C-FB6460FD3503}" type="slidenum">
              <a:rPr lang="zh-CN" altLang="en-US" sz="1200" strike="noStrike" noProof="1" dirty="0">
                <a:solidFill>
                  <a:srgbClr val="9D9D9D"/>
                </a:solidFill>
                <a:latin typeface="Arial" panose="020B0604020202020204" pitchFamily="34" charset="0"/>
                <a:ea typeface="黑体" panose="02010609060101010101" pitchFamily="49" charset="-122"/>
                <a:cs typeface="+mn-ea"/>
              </a:rPr>
              <a:pPr lvl="0" algn="r" eaLnBrk="1" fontAlgn="base" hangingPunct="1"/>
              <a:t>‹#›</a:t>
            </a:fld>
            <a:endParaRPr lang="en-US" altLang="en-US" sz="1200" strike="noStrike" noProof="1">
              <a:solidFill>
                <a:srgbClr val="9D9D9D"/>
              </a:solidFill>
              <a:ea typeface="宋体" panose="02010600030101010101" pitchFamily="2"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
    <p:spTree>
      <p:nvGrpSpPr>
        <p:cNvPr id="1" name=""/>
        <p:cNvGrpSpPr/>
        <p:nvPr/>
      </p:nvGrpSpPr>
      <p:grpSpPr>
        <a:xfrm>
          <a:off x="0" y="0"/>
          <a:ext cx="0" cy="0"/>
          <a:chOff x="0" y="0"/>
          <a:chExt cx="0" cy="0"/>
        </a:xfrm>
      </p:grpSpPr>
      <p:sp>
        <p:nvSpPr>
          <p:cNvPr id="9" name="内容占位符 7"/>
          <p:cNvSpPr>
            <a:spLocks noGrp="1"/>
          </p:cNvSpPr>
          <p:nvPr>
            <p:ph sz="quarter" idx="13"/>
          </p:nvPr>
        </p:nvSpPr>
        <p:spPr>
          <a:xfrm>
            <a:off x="628650" y="571502"/>
            <a:ext cx="7886701" cy="5649913"/>
          </a:xfrm>
        </p:spPr>
        <p:txBody>
          <a:bodyPr/>
          <a:lstStyle>
            <a:lvl1pPr>
              <a:defRPr sz="2400"/>
            </a:lvl1pPr>
            <a:lvl2pPr>
              <a:defRPr sz="2000"/>
            </a:lvl2pPr>
            <a:lvl3pPr>
              <a:defRPr sz="1800"/>
            </a:lvl3pPr>
            <a:lvl4pPr>
              <a:defRPr sz="1800"/>
            </a:lvl4pPr>
            <a:lvl5pPr>
              <a:defRPr sz="1800"/>
            </a:lvl5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14" name="日期占位符 2"/>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defRPr smtClean="0"/>
            </a:lvl1pPr>
          </a:lstStyle>
          <a:p>
            <a:pPr marL="0" marR="0" indent="0"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0" i="0" kern="1200" cap="none" spc="0" normalizeH="0" baseline="0" noProof="1" smtClean="0">
              <a:latin typeface="Arial" panose="020B0604020202020204" pitchFamily="34" charset="0"/>
              <a:ea typeface="黑体" panose="02010609060101010101" pitchFamily="49" charset="-122"/>
              <a:cs typeface="+mn-ea"/>
            </a:endParaRPr>
          </a:p>
        </p:txBody>
      </p:sp>
      <p:sp>
        <p:nvSpPr>
          <p:cNvPr id="15" name="页脚占位符 3"/>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defRPr/>
            </a:lvl1pPr>
          </a:lstStyle>
          <a:p>
            <a:pPr marL="0" marR="0" indent="0"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0" i="0" kern="1200" cap="none" spc="0" normalizeH="0" baseline="0" noProof="1">
              <a:latin typeface="Arial" panose="020B0604020202020204" pitchFamily="34" charset="0"/>
              <a:ea typeface="黑体" panose="02010609060101010101" pitchFamily="49" charset="-122"/>
              <a:cs typeface="+mn-cs"/>
            </a:endParaRPr>
          </a:p>
        </p:txBody>
      </p:sp>
      <p:sp>
        <p:nvSpPr>
          <p:cNvPr id="16" name="灯片编号占位符 4"/>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p>
            <a:pPr algn="r" eaLnBrk="1" fontAlgn="base" hangingPunct="1"/>
            <a:fld id="{9A0DB2DC-4C9A-4742-B13C-FB6460FD3503}" type="slidenum">
              <a:rPr lang="zh-CN" altLang="en-US" sz="1200" noProof="1" dirty="0">
                <a:solidFill>
                  <a:srgbClr val="9D9D9D"/>
                </a:solidFill>
                <a:latin typeface="Arial" panose="020B0604020202020204" pitchFamily="34" charset="0"/>
                <a:ea typeface="黑体" panose="02010609060101010101" pitchFamily="49" charset="-122"/>
                <a:cs typeface="+mn-ea"/>
              </a:rPr>
              <a:pPr algn="r" eaLnBrk="1" fontAlgn="base" hangingPunct="1"/>
              <a:t>‹#›</a:t>
            </a:fld>
            <a:endParaRPr lang="zh-CN" altLang="en-US" sz="1200" noProof="1">
              <a:solidFill>
                <a:srgbClr val="9D9D9D"/>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7B2438D-7171-439F-9891-639DF46A3839}" type="datetimeFigureOut">
              <a:rPr lang="zh-CN" altLang="en-US" smtClean="0"/>
              <a:pPr/>
              <a:t>2019/5/13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9C4262-9AC8-40D7-A3DE-45B295DADA08}"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67B2438D-7171-439F-9891-639DF46A3839}" type="datetimeFigureOut">
              <a:rPr lang="zh-CN" altLang="en-US" smtClean="0"/>
              <a:pPr/>
              <a:t>2019/5/13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9C4262-9AC8-40D7-A3DE-45B295DADA08}"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7B2438D-7171-439F-9891-639DF46A3839}" type="datetimeFigureOut">
              <a:rPr lang="zh-CN" altLang="en-US" smtClean="0"/>
              <a:pPr/>
              <a:t>2019/5/13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9C4262-9AC8-40D7-A3DE-45B295DADA08}"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7B2438D-7171-439F-9891-639DF46A3839}" type="datetimeFigureOut">
              <a:rPr lang="zh-CN" altLang="en-US" smtClean="0"/>
              <a:pPr/>
              <a:t>2019/5/13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29C4262-9AC8-40D7-A3DE-45B295DADA08}"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smtClean="0">
              <a:ln>
                <a:noFill/>
              </a:ln>
              <a:solidFill>
                <a:schemeClr val="tx1"/>
              </a:solidFill>
              <a:effectLst/>
              <a:uLnTx/>
              <a:uFillTx/>
              <a:latin typeface="Arial" panose="020B0604020202020204" pitchFamily="34" charset="0"/>
              <a:ea typeface="宋体" panose="02010600030101010101" pitchFamily="2" charset="-122"/>
              <a:cs typeface="+mn-ea"/>
            </a:endParaRPr>
          </a:p>
        </p:txBody>
      </p:sp>
      <p:sp>
        <p:nvSpPr>
          <p:cNvPr id="4" name="页脚占位符 3"/>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tx1"/>
              </a:solidFill>
              <a:effectLst/>
              <a:uLnTx/>
              <a:uFillTx/>
              <a:latin typeface="Arial" panose="020B0604020202020204" pitchFamily="34" charset="0"/>
              <a:ea typeface="黑体" panose="02010609060101010101" pitchFamily="49" charset="-122"/>
              <a:cs typeface="+mn-cs"/>
            </a:endParaRPr>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smtClean="0">
                <a:latin typeface="Arial" panose="020B0604020202020204" pitchFamily="34" charset="0"/>
                <a:ea typeface="黑体" panose="02010609060101010101" pitchFamily="49" charset="-122"/>
                <a:cs typeface="+mn-ea"/>
              </a:rPr>
              <a:pPr lvl="0" eaLnBrk="1" fontAlgn="base" hangingPunct="1"/>
              <a:t>‹#›</a:t>
            </a:fld>
            <a:endParaRPr lang="zh-CN" altLang="en-US" strike="noStrike" noProof="1"/>
          </a:p>
        </p:txBody>
      </p:sp>
      <p:pic>
        <p:nvPicPr>
          <p:cNvPr id="6" name="图片 11"/>
          <p:cNvPicPr>
            <a:picLocks noChangeAspect="1"/>
          </p:cNvPicPr>
          <p:nvPr userDrawn="1"/>
        </p:nvPicPr>
        <p:blipFill>
          <a:blip r:embed="rId2" cstate="print"/>
          <a:stretch>
            <a:fillRect/>
          </a:stretch>
        </p:blipFill>
        <p:spPr>
          <a:xfrm>
            <a:off x="0" y="0"/>
            <a:ext cx="9144000" cy="6858000"/>
          </a:xfrm>
          <a:prstGeom prst="rect">
            <a:avLst/>
          </a:prstGeom>
          <a:noFill/>
          <a:ln w="9525">
            <a:noFill/>
          </a:ln>
        </p:spPr>
      </p:pic>
      <p:grpSp>
        <p:nvGrpSpPr>
          <p:cNvPr id="7" name="组合 14"/>
          <p:cNvGrpSpPr/>
          <p:nvPr userDrawn="1"/>
        </p:nvGrpSpPr>
        <p:grpSpPr>
          <a:xfrm>
            <a:off x="3179763" y="3249613"/>
            <a:ext cx="2784475" cy="39687"/>
            <a:chOff x="3224213" y="3249217"/>
            <a:chExt cx="2784872" cy="40481"/>
          </a:xfrm>
        </p:grpSpPr>
        <p:sp>
          <p:nvSpPr>
            <p:cNvPr id="8" name="椭圆 4"/>
            <p:cNvSpPr>
              <a:spLocks noChangeArrowheads="1"/>
            </p:cNvSpPr>
            <p:nvPr/>
          </p:nvSpPr>
          <p:spPr bwMode="auto">
            <a:xfrm>
              <a:off x="4596009" y="3249217"/>
              <a:ext cx="39693" cy="40481"/>
            </a:xfrm>
            <a:prstGeom prst="ellipse">
              <a:avLst/>
            </a:prstGeom>
            <a:solidFill>
              <a:srgbClr val="95B3D7"/>
            </a:solidFill>
            <a:ln>
              <a:noFill/>
            </a:ln>
          </p:spPr>
          <p:txBody>
            <a:bodyPr anchor="ctr">
              <a:normAutofit fontScale="25000" lnSpcReduction="20000"/>
            </a:bodyPr>
            <a:lstStyle>
              <a:lvl1pPr>
                <a:spcBef>
                  <a:spcPts val="1800"/>
                </a:spcBef>
                <a:buClr>
                  <a:schemeClr val="accent1"/>
                </a:buClr>
                <a:buSzPct val="100000"/>
                <a:buFont typeface="Wingdings" panose="05000000000000000000" pitchFamily="2" charset="2"/>
                <a:buChar char="l"/>
                <a:defRPr sz="2400">
                  <a:solidFill>
                    <a:schemeClr val="accent1"/>
                  </a:solidFill>
                  <a:latin typeface="Arial" panose="020B0604020202020204" pitchFamily="34" charset="0"/>
                  <a:ea typeface="黑体" panose="02010609060101010101" pitchFamily="49" charset="-122"/>
                </a:defRPr>
              </a:lvl1pPr>
              <a:lvl2pPr marL="742950" indent="-285750">
                <a:lnSpc>
                  <a:spcPct val="120000"/>
                </a:lnSpc>
                <a:spcBef>
                  <a:spcPct val="20000"/>
                </a:spcBef>
                <a:defRPr sz="2000">
                  <a:solidFill>
                    <a:schemeClr val="tx2"/>
                  </a:solidFill>
                  <a:latin typeface="Arial" panose="020B0604020202020204" pitchFamily="34" charset="0"/>
                  <a:ea typeface="黑体" panose="02010609060101010101" pitchFamily="49" charset="-122"/>
                </a:defRPr>
              </a:lvl2pPr>
              <a:lvl3pPr marL="1143000" indent="-228600">
                <a:spcBef>
                  <a:spcPct val="20000"/>
                </a:spcBef>
                <a:buChar char="•"/>
                <a:defRPr sz="1400">
                  <a:solidFill>
                    <a:srgbClr val="4D4D4D"/>
                  </a:solidFill>
                  <a:latin typeface="Arial" panose="020B0604020202020204" pitchFamily="34" charset="0"/>
                  <a:ea typeface="幼圆" panose="02010509060101010101" pitchFamily="49" charset="-122"/>
                </a:defRPr>
              </a:lvl3pPr>
              <a:lvl4pPr marL="1600200" indent="-228600">
                <a:spcBef>
                  <a:spcPct val="20000"/>
                </a:spcBef>
                <a:buChar char="–"/>
                <a:defRPr sz="1200">
                  <a:solidFill>
                    <a:srgbClr val="4D4D4D"/>
                  </a:solidFill>
                  <a:latin typeface="Arial" panose="020B0604020202020204" pitchFamily="34" charset="0"/>
                  <a:ea typeface="幼圆" panose="02010509060101010101" pitchFamily="49" charset="-122"/>
                </a:defRPr>
              </a:lvl4pPr>
              <a:lvl5pPr marL="2057400" indent="-228600">
                <a:spcBef>
                  <a:spcPct val="20000"/>
                </a:spcBef>
                <a:buChar char="»"/>
                <a:defRPr sz="1200">
                  <a:solidFill>
                    <a:srgbClr val="4D4D4D"/>
                  </a:solidFill>
                  <a:latin typeface="Arial" panose="020B0604020202020204" pitchFamily="34" charset="0"/>
                  <a:ea typeface="幼圆" panose="02010509060101010101" pitchFamily="49" charset="-122"/>
                </a:defRPr>
              </a:lvl5pPr>
              <a:lvl6pPr marL="2514600" indent="-228600" fontAlgn="base">
                <a:spcBef>
                  <a:spcPct val="20000"/>
                </a:spcBef>
                <a:spcAft>
                  <a:spcPct val="0"/>
                </a:spcAft>
                <a:buChar char="»"/>
                <a:defRPr sz="1200">
                  <a:solidFill>
                    <a:srgbClr val="4D4D4D"/>
                  </a:solidFill>
                  <a:latin typeface="Arial" panose="020B0604020202020204" pitchFamily="34" charset="0"/>
                  <a:ea typeface="幼圆" panose="02010509060101010101" pitchFamily="49" charset="-122"/>
                </a:defRPr>
              </a:lvl6pPr>
              <a:lvl7pPr marL="2971800" indent="-228600" fontAlgn="base">
                <a:spcBef>
                  <a:spcPct val="20000"/>
                </a:spcBef>
                <a:spcAft>
                  <a:spcPct val="0"/>
                </a:spcAft>
                <a:buChar char="»"/>
                <a:defRPr sz="1200">
                  <a:solidFill>
                    <a:srgbClr val="4D4D4D"/>
                  </a:solidFill>
                  <a:latin typeface="Arial" panose="020B0604020202020204" pitchFamily="34" charset="0"/>
                  <a:ea typeface="幼圆" panose="02010509060101010101" pitchFamily="49" charset="-122"/>
                </a:defRPr>
              </a:lvl7pPr>
              <a:lvl8pPr marL="3429000" indent="-228600" fontAlgn="base">
                <a:spcBef>
                  <a:spcPct val="20000"/>
                </a:spcBef>
                <a:spcAft>
                  <a:spcPct val="0"/>
                </a:spcAft>
                <a:buChar char="»"/>
                <a:defRPr sz="1200">
                  <a:solidFill>
                    <a:srgbClr val="4D4D4D"/>
                  </a:solidFill>
                  <a:latin typeface="Arial" panose="020B0604020202020204" pitchFamily="34" charset="0"/>
                  <a:ea typeface="幼圆" panose="02010509060101010101" pitchFamily="49" charset="-122"/>
                </a:defRPr>
              </a:lvl8pPr>
              <a:lvl9pPr marL="3886200" indent="-228600" fontAlgn="base">
                <a:spcBef>
                  <a:spcPct val="20000"/>
                </a:spcBef>
                <a:spcAft>
                  <a:spcPct val="0"/>
                </a:spcAft>
                <a:buChar char="»"/>
                <a:defRPr sz="1200">
                  <a:solidFill>
                    <a:srgbClr val="4D4D4D"/>
                  </a:solidFill>
                  <a:latin typeface="Arial" panose="020B0604020202020204" pitchFamily="34" charset="0"/>
                  <a:ea typeface="幼圆" panose="02010509060101010101" pitchFamily="49"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0" i="0" u="none" strike="noStrike" kern="1200" cap="none" spc="0" normalizeH="0" baseline="0" noProof="1">
                <a:ln>
                  <a:noFill/>
                </a:ln>
                <a:solidFill>
                  <a:srgbClr val="FFFFFF"/>
                </a:solidFill>
                <a:effectLst/>
                <a:uLnTx/>
                <a:uFillTx/>
                <a:latin typeface="Arial Narrow" pitchFamily="34" charset="0"/>
                <a:ea typeface="微软雅黑" panose="020B0503020204020204" pitchFamily="34" charset="-122"/>
                <a:cs typeface="+mn-cs"/>
              </a:endParaRPr>
            </a:p>
          </p:txBody>
        </p:sp>
        <p:cxnSp>
          <p:nvCxnSpPr>
            <p:cNvPr id="9" name="直接连接符 6"/>
            <p:cNvCxnSpPr/>
            <p:nvPr/>
          </p:nvCxnSpPr>
          <p:spPr>
            <a:xfrm>
              <a:off x="3224213" y="3265885"/>
              <a:ext cx="1294210" cy="0"/>
            </a:xfrm>
            <a:prstGeom prst="line">
              <a:avLst/>
            </a:prstGeom>
            <a:ln w="12700" cap="flat" cmpd="sng">
              <a:solidFill>
                <a:srgbClr val="4DAAD0"/>
              </a:solidFill>
              <a:prstDash val="solid"/>
              <a:round/>
              <a:headEnd type="none" w="med" len="med"/>
              <a:tailEnd type="none" w="med" len="med"/>
            </a:ln>
          </p:spPr>
        </p:cxnSp>
        <p:cxnSp>
          <p:nvCxnSpPr>
            <p:cNvPr id="10" name="直接连接符 7"/>
            <p:cNvCxnSpPr/>
            <p:nvPr/>
          </p:nvCxnSpPr>
          <p:spPr>
            <a:xfrm>
              <a:off x="4713685" y="3265885"/>
              <a:ext cx="1295400" cy="0"/>
            </a:xfrm>
            <a:prstGeom prst="line">
              <a:avLst/>
            </a:prstGeom>
            <a:ln w="12700" cap="flat" cmpd="sng">
              <a:solidFill>
                <a:srgbClr val="4DAAD0"/>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7B2438D-7171-439F-9891-639DF46A3839}" type="datetimeFigureOut">
              <a:rPr lang="zh-CN" altLang="en-US" smtClean="0"/>
              <a:pPr/>
              <a:t>2019/5/13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29C4262-9AC8-40D7-A3DE-45B295DADA08}"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67B2438D-7171-439F-9891-639DF46A3839}" type="datetimeFigureOut">
              <a:rPr lang="zh-CN" altLang="en-US" smtClean="0"/>
              <a:pPr/>
              <a:t>2019/5/13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9C4262-9AC8-40D7-A3DE-45B295DADA08}" type="slidenum">
              <a:rPr lang="zh-CN" altLang="en-US" smtClean="0"/>
              <a:pPr/>
              <a:t>‹#›</a:t>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67B2438D-7171-439F-9891-639DF46A3839}" type="datetimeFigureOut">
              <a:rPr lang="zh-CN" altLang="en-US" smtClean="0"/>
              <a:pPr/>
              <a:t>2019/5/13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9C4262-9AC8-40D7-A3DE-45B295DADA08}"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B2438D-7171-439F-9891-639DF46A3839}" type="datetimeFigureOut">
              <a:rPr lang="zh-CN" altLang="en-US" smtClean="0"/>
              <a:pPr/>
              <a:t>2019/5/13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9C4262-9AC8-40D7-A3DE-45B295DADA08}"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669" r:id="rId12"/>
    <p:sldLayoutId id="2147483650" r:id="rId13"/>
    <p:sldLayoutId id="2147483658"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1.xml"/><Relationship Id="rId7"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8.png"/><Relationship Id="rId7" Type="http://schemas.openxmlformats.org/officeDocument/2006/relationships/diagramQuickStyle" Target="../diagrams/quickStyle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9.png"/><Relationship Id="rId9" Type="http://schemas.microsoft.com/office/2007/relationships/diagramDrawing" Target="../diagrams/drawing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8.png"/><Relationship Id="rId7" Type="http://schemas.openxmlformats.org/officeDocument/2006/relationships/diagramQuickStyle" Target="../diagrams/quickStyle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9.pn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8.png"/><Relationship Id="rId7" Type="http://schemas.openxmlformats.org/officeDocument/2006/relationships/diagramQuickStyle" Target="../diagrams/quickStyle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9.png"/><Relationship Id="rId9" Type="http://schemas.microsoft.com/office/2007/relationships/diagramDrawing" Target="../diagrams/drawing4.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image" Target="../media/image51.png"/><Relationship Id="rId16"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8.png"/><Relationship Id="rId7" Type="http://schemas.openxmlformats.org/officeDocument/2006/relationships/diagramQuickStyle" Target="../diagrams/quickStyle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9.png"/><Relationship Id="rId9" Type="http://schemas.microsoft.com/office/2007/relationships/diagramDrawing" Target="../diagrams/drawing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8.png"/><Relationship Id="rId7" Type="http://schemas.openxmlformats.org/officeDocument/2006/relationships/diagramQuickStyle" Target="../diagrams/quickStyle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9.png"/><Relationship Id="rId9" Type="http://schemas.microsoft.com/office/2007/relationships/diagramDrawing" Target="../diagrams/drawing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https://timgsa.baidu.com/timg?image&amp;quality=80&amp;size=b9999_10000&amp;sec=1491974236493&amp;di=86348c2746adae32ef9d478a7a474694&amp;imgtype=0&amp;src=http%3A%2F%2Fwww.wendangwang.com%2Fpic%2Fc7548822b4ae0f52821f4f0d%2F1-810-jpg_6-1080-0-0-1080.jpg"/>
          <p:cNvPicPr>
            <a:picLocks noChangeAspect="1" noChangeArrowheads="1"/>
          </p:cNvPicPr>
          <p:nvPr/>
        </p:nvPicPr>
        <p:blipFill>
          <a:blip r:embed="rId4" cstate="print"/>
          <a:srcRect/>
          <a:stretch>
            <a:fillRect/>
          </a:stretch>
        </p:blipFill>
        <p:spPr bwMode="auto">
          <a:xfrm>
            <a:off x="0" y="0"/>
            <a:ext cx="9144000" cy="6858001"/>
          </a:xfrm>
          <a:prstGeom prst="rect">
            <a:avLst/>
          </a:prstGeom>
          <a:noFill/>
        </p:spPr>
      </p:pic>
      <p:pic>
        <p:nvPicPr>
          <p:cNvPr id="12" name="Picture 10"/>
          <p:cNvPicPr>
            <a:picLocks noChangeAspect="1" noChangeArrowheads="1"/>
          </p:cNvPicPr>
          <p:nvPr/>
        </p:nvPicPr>
        <p:blipFill>
          <a:blip r:embed="rId5" cstate="print"/>
          <a:srcRect/>
          <a:stretch>
            <a:fillRect/>
          </a:stretch>
        </p:blipFill>
        <p:spPr bwMode="auto">
          <a:xfrm>
            <a:off x="-71470" y="-31204"/>
            <a:ext cx="9215470" cy="6889204"/>
          </a:xfrm>
          <a:prstGeom prst="rect">
            <a:avLst/>
          </a:prstGeom>
          <a:noFill/>
          <a:ln w="9525">
            <a:noFill/>
            <a:miter lim="800000"/>
            <a:headEnd/>
            <a:tailEnd/>
          </a:ln>
        </p:spPr>
      </p:pic>
      <p:pic>
        <p:nvPicPr>
          <p:cNvPr id="1027" name="Picture 3" descr="d:\Backup\桌面\timg (2).png"/>
          <p:cNvPicPr>
            <a:picLocks noChangeAspect="1" noChangeArrowheads="1"/>
          </p:cNvPicPr>
          <p:nvPr/>
        </p:nvPicPr>
        <p:blipFill>
          <a:blip r:embed="rId6" cstate="print"/>
          <a:srcRect/>
          <a:stretch>
            <a:fillRect/>
          </a:stretch>
        </p:blipFill>
        <p:spPr bwMode="auto">
          <a:xfrm>
            <a:off x="-32" y="-24"/>
            <a:ext cx="3643306" cy="958765"/>
          </a:xfrm>
          <a:prstGeom prst="rect">
            <a:avLst/>
          </a:prstGeom>
          <a:noFill/>
        </p:spPr>
      </p:pic>
      <p:pic>
        <p:nvPicPr>
          <p:cNvPr id="1031" name="Picture 7" descr="d:\Backup\桌面\022.png"/>
          <p:cNvPicPr>
            <a:picLocks noChangeAspect="1" noChangeArrowheads="1"/>
          </p:cNvPicPr>
          <p:nvPr/>
        </p:nvPicPr>
        <p:blipFill>
          <a:blip r:embed="rId7" cstate="print"/>
          <a:srcRect/>
          <a:stretch>
            <a:fillRect/>
          </a:stretch>
        </p:blipFill>
        <p:spPr bwMode="auto">
          <a:xfrm>
            <a:off x="4500562" y="5092016"/>
            <a:ext cx="4661022" cy="1599311"/>
          </a:xfrm>
          <a:prstGeom prst="rect">
            <a:avLst/>
          </a:prstGeom>
          <a:noFill/>
        </p:spPr>
      </p:pic>
      <p:pic>
        <p:nvPicPr>
          <p:cNvPr id="2" name="Picture 8" descr="d:\Backup\桌面\002.png"/>
          <p:cNvPicPr>
            <a:picLocks noChangeAspect="1" noChangeArrowheads="1"/>
          </p:cNvPicPr>
          <p:nvPr/>
        </p:nvPicPr>
        <p:blipFill>
          <a:blip r:embed="rId8" cstate="print"/>
          <a:srcRect/>
          <a:stretch>
            <a:fillRect/>
          </a:stretch>
        </p:blipFill>
        <p:spPr bwMode="auto">
          <a:xfrm>
            <a:off x="-17585" y="4473126"/>
            <a:ext cx="4018081" cy="1729576"/>
          </a:xfrm>
          <a:prstGeom prst="rect">
            <a:avLst/>
          </a:prstGeom>
          <a:noFill/>
        </p:spPr>
      </p:pic>
      <p:sp>
        <p:nvSpPr>
          <p:cNvPr id="13" name="TextBox 12"/>
          <p:cNvSpPr txBox="1"/>
          <p:nvPr/>
        </p:nvSpPr>
        <p:spPr>
          <a:xfrm>
            <a:off x="827584" y="1052736"/>
            <a:ext cx="7606057" cy="1569660"/>
          </a:xfrm>
          <a:prstGeom prst="rect">
            <a:avLst/>
          </a:prstGeom>
          <a:noFill/>
        </p:spPr>
        <p:txBody>
          <a:bodyPr wrap="square" rtlCol="0">
            <a:spAutoFit/>
          </a:bodyPr>
          <a:lstStyle/>
          <a:p>
            <a:pPr algn="ctr"/>
            <a:r>
              <a:rPr lang="zh-CN" altLang="en-US" sz="4800" b="1" kern="1400" spc="400" dirty="0">
                <a:latin typeface="华文楷体" pitchFamily="2" charset="-122"/>
                <a:ea typeface="华文楷体" pitchFamily="2" charset="-122"/>
              </a:rPr>
              <a:t>深度学习在探地雷达目标识别中的应用研究</a:t>
            </a:r>
          </a:p>
        </p:txBody>
      </p:sp>
      <p:sp>
        <p:nvSpPr>
          <p:cNvPr id="14" name="TextBox 13"/>
          <p:cNvSpPr txBox="1"/>
          <p:nvPr/>
        </p:nvSpPr>
        <p:spPr>
          <a:xfrm>
            <a:off x="2915816" y="3284984"/>
            <a:ext cx="3124573" cy="1384995"/>
          </a:xfrm>
          <a:prstGeom prst="rect">
            <a:avLst/>
          </a:prstGeom>
          <a:noFill/>
        </p:spPr>
        <p:txBody>
          <a:bodyPr wrap="none" rtlCol="0">
            <a:spAutoFit/>
          </a:bodyPr>
          <a:lstStyle/>
          <a:p>
            <a:r>
              <a:rPr lang="zh-CN" altLang="en-US" sz="2800" b="1" dirty="0" smtClean="0">
                <a:latin typeface="华文楷体" pitchFamily="2" charset="-122"/>
                <a:ea typeface="华文楷体" pitchFamily="2" charset="-122"/>
              </a:rPr>
              <a:t>报告人：廖彬彬</a:t>
            </a:r>
            <a:endParaRPr lang="en-US" altLang="zh-CN" sz="2800" b="1" dirty="0" smtClean="0">
              <a:latin typeface="华文楷体" pitchFamily="2" charset="-122"/>
              <a:ea typeface="华文楷体" pitchFamily="2" charset="-122"/>
            </a:endParaRPr>
          </a:p>
          <a:p>
            <a:endParaRPr lang="en-US" altLang="zh-CN" sz="2800" dirty="0" smtClean="0">
              <a:latin typeface="华文楷体" pitchFamily="2" charset="-122"/>
              <a:ea typeface="华文楷体" pitchFamily="2" charset="-122"/>
            </a:endParaRPr>
          </a:p>
          <a:p>
            <a:r>
              <a:rPr lang="zh-CN" altLang="en-US" sz="2800" b="1" dirty="0" smtClean="0">
                <a:latin typeface="华文楷体" pitchFamily="2" charset="-122"/>
                <a:ea typeface="华文楷体" pitchFamily="2" charset="-122"/>
              </a:rPr>
              <a:t>时    间</a:t>
            </a:r>
            <a:r>
              <a:rPr lang="zh-CN" altLang="en-US" sz="2800" dirty="0" smtClean="0">
                <a:latin typeface="华文楷体" pitchFamily="2" charset="-122"/>
                <a:ea typeface="华文楷体" pitchFamily="2" charset="-122"/>
              </a:rPr>
              <a:t>：</a:t>
            </a:r>
            <a:r>
              <a:rPr lang="en-US" altLang="zh-CN" sz="2800" b="1" dirty="0" smtClean="0">
                <a:latin typeface="华文楷体" pitchFamily="2" charset="-122"/>
                <a:ea typeface="华文楷体" pitchFamily="2" charset="-122"/>
              </a:rPr>
              <a:t>2019.05.12</a:t>
            </a:r>
            <a:endParaRPr lang="zh-CN" altLang="en-US" sz="2800" b="1" dirty="0">
              <a:latin typeface="华文楷体" pitchFamily="2" charset="-122"/>
              <a:ea typeface="华文楷体" pitchFamily="2" charset="-122"/>
            </a:endParaRP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1860" name="AutoShape 4"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09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7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TextBox 12"/>
          <p:cNvSpPr txBox="1">
            <a:spLocks noChangeArrowheads="1"/>
          </p:cNvSpPr>
          <p:nvPr/>
        </p:nvSpPr>
        <p:spPr bwMode="auto">
          <a:xfrm>
            <a:off x="1142976" y="201594"/>
            <a:ext cx="3467616" cy="584775"/>
          </a:xfrm>
          <a:prstGeom prst="rect">
            <a:avLst/>
          </a:prstGeom>
          <a:noFill/>
          <a:ln w="9525">
            <a:noFill/>
            <a:miter lim="800000"/>
            <a:headEnd/>
            <a:tailEnd/>
          </a:ln>
        </p:spPr>
        <p:txBody>
          <a:bodyPr wrap="none">
            <a:spAutoFit/>
          </a:bodyPr>
          <a:lstStyle/>
          <a:p>
            <a:pPr lvl="0"/>
            <a:r>
              <a:rPr lang="zh-CN" altLang="en-US" sz="3200" dirty="0" smtClean="0">
                <a:latin typeface="黑体" panose="02010609060101010101" pitchFamily="49" charset="-122"/>
              </a:rPr>
              <a:t>神经网络一般结构</a:t>
            </a:r>
            <a:endParaRPr lang="zh-CN" altLang="en-US" sz="3200" dirty="0">
              <a:latin typeface="黑体" panose="02010609060101010101" pitchFamily="49" charset="-122"/>
            </a:endParaRPr>
          </a:p>
        </p:txBody>
      </p:sp>
      <p:sp>
        <p:nvSpPr>
          <p:cNvPr id="64" name="椭圆 63"/>
          <p:cNvSpPr/>
          <p:nvPr/>
        </p:nvSpPr>
        <p:spPr>
          <a:xfrm>
            <a:off x="777420" y="2718295"/>
            <a:ext cx="341746" cy="3417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5" name="椭圆 64"/>
          <p:cNvSpPr/>
          <p:nvPr/>
        </p:nvSpPr>
        <p:spPr>
          <a:xfrm>
            <a:off x="777420" y="3346368"/>
            <a:ext cx="341746" cy="3417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6" name="椭圆 65"/>
          <p:cNvSpPr/>
          <p:nvPr/>
        </p:nvSpPr>
        <p:spPr>
          <a:xfrm>
            <a:off x="777420" y="3974441"/>
            <a:ext cx="341746" cy="3417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7" name="椭圆 66"/>
          <p:cNvSpPr/>
          <p:nvPr/>
        </p:nvSpPr>
        <p:spPr>
          <a:xfrm>
            <a:off x="777420" y="4602514"/>
            <a:ext cx="341746" cy="3417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8" name="椭圆 67"/>
          <p:cNvSpPr/>
          <p:nvPr/>
        </p:nvSpPr>
        <p:spPr>
          <a:xfrm>
            <a:off x="2056656" y="2408877"/>
            <a:ext cx="341746" cy="3417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69" name="椭圆 68"/>
          <p:cNvSpPr/>
          <p:nvPr/>
        </p:nvSpPr>
        <p:spPr>
          <a:xfrm>
            <a:off x="2056656" y="3036950"/>
            <a:ext cx="341746" cy="3417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0" name="椭圆 69"/>
          <p:cNvSpPr/>
          <p:nvPr/>
        </p:nvSpPr>
        <p:spPr>
          <a:xfrm>
            <a:off x="2056656" y="3665023"/>
            <a:ext cx="341746" cy="3417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1" name="椭圆 70"/>
          <p:cNvSpPr/>
          <p:nvPr/>
        </p:nvSpPr>
        <p:spPr>
          <a:xfrm>
            <a:off x="2056656" y="4293096"/>
            <a:ext cx="341746" cy="3417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2" name="椭圆 71"/>
          <p:cNvSpPr/>
          <p:nvPr/>
        </p:nvSpPr>
        <p:spPr>
          <a:xfrm>
            <a:off x="2056656" y="4921169"/>
            <a:ext cx="341746" cy="3417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3" name="椭圆 72"/>
          <p:cNvSpPr/>
          <p:nvPr/>
        </p:nvSpPr>
        <p:spPr>
          <a:xfrm>
            <a:off x="3275856" y="3036950"/>
            <a:ext cx="341746" cy="3417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4" name="椭圆 73"/>
          <p:cNvSpPr/>
          <p:nvPr/>
        </p:nvSpPr>
        <p:spPr>
          <a:xfrm>
            <a:off x="3275856" y="3665023"/>
            <a:ext cx="341746" cy="3417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5" name="椭圆 74"/>
          <p:cNvSpPr/>
          <p:nvPr/>
        </p:nvSpPr>
        <p:spPr>
          <a:xfrm>
            <a:off x="3275856" y="4293096"/>
            <a:ext cx="341746" cy="3417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6" name="椭圆 75"/>
          <p:cNvSpPr/>
          <p:nvPr/>
        </p:nvSpPr>
        <p:spPr>
          <a:xfrm>
            <a:off x="4190256" y="3665023"/>
            <a:ext cx="341746" cy="341746"/>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77" name="直接箭头连接符 76"/>
          <p:cNvCxnSpPr>
            <a:stCxn id="64" idx="6"/>
            <a:endCxn id="68" idx="1"/>
          </p:cNvCxnSpPr>
          <p:nvPr/>
        </p:nvCxnSpPr>
        <p:spPr>
          <a:xfrm flipV="1">
            <a:off x="1119166" y="2458925"/>
            <a:ext cx="987538" cy="4302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直接箭头连接符 77"/>
          <p:cNvCxnSpPr>
            <a:stCxn id="64" idx="6"/>
            <a:endCxn id="69" idx="1"/>
          </p:cNvCxnSpPr>
          <p:nvPr/>
        </p:nvCxnSpPr>
        <p:spPr>
          <a:xfrm>
            <a:off x="1119166" y="2889168"/>
            <a:ext cx="987538" cy="1978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p:cNvCxnSpPr>
            <a:endCxn id="70" idx="0"/>
          </p:cNvCxnSpPr>
          <p:nvPr/>
        </p:nvCxnSpPr>
        <p:spPr>
          <a:xfrm>
            <a:off x="1109930" y="2877622"/>
            <a:ext cx="1117599" cy="787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直接箭头连接符 79"/>
          <p:cNvCxnSpPr>
            <a:stCxn id="64" idx="6"/>
            <a:endCxn id="71" idx="0"/>
          </p:cNvCxnSpPr>
          <p:nvPr/>
        </p:nvCxnSpPr>
        <p:spPr>
          <a:xfrm>
            <a:off x="1119166" y="2889168"/>
            <a:ext cx="1108363" cy="1403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直接箭头连接符 80"/>
          <p:cNvCxnSpPr>
            <a:stCxn id="64" idx="6"/>
            <a:endCxn id="72" idx="1"/>
          </p:cNvCxnSpPr>
          <p:nvPr/>
        </p:nvCxnSpPr>
        <p:spPr>
          <a:xfrm>
            <a:off x="1119166" y="2889168"/>
            <a:ext cx="987538" cy="20820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直接箭头连接符 81"/>
          <p:cNvCxnSpPr>
            <a:stCxn id="65" idx="6"/>
            <a:endCxn id="68" idx="2"/>
          </p:cNvCxnSpPr>
          <p:nvPr/>
        </p:nvCxnSpPr>
        <p:spPr>
          <a:xfrm flipV="1">
            <a:off x="1119166" y="2579750"/>
            <a:ext cx="937490" cy="9374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p:cNvCxnSpPr>
            <a:stCxn id="65" idx="6"/>
            <a:endCxn id="69" idx="2"/>
          </p:cNvCxnSpPr>
          <p:nvPr/>
        </p:nvCxnSpPr>
        <p:spPr>
          <a:xfrm flipV="1">
            <a:off x="1119166" y="3207823"/>
            <a:ext cx="937490" cy="3094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4" name="直接箭头连接符 83"/>
          <p:cNvCxnSpPr>
            <a:stCxn id="65" idx="6"/>
            <a:endCxn id="70" idx="1"/>
          </p:cNvCxnSpPr>
          <p:nvPr/>
        </p:nvCxnSpPr>
        <p:spPr>
          <a:xfrm>
            <a:off x="1119166" y="3517241"/>
            <a:ext cx="987538" cy="1978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5" name="直接箭头连接符 84"/>
          <p:cNvCxnSpPr>
            <a:stCxn id="65" idx="6"/>
            <a:endCxn id="71" idx="1"/>
          </p:cNvCxnSpPr>
          <p:nvPr/>
        </p:nvCxnSpPr>
        <p:spPr>
          <a:xfrm>
            <a:off x="1119166" y="3517241"/>
            <a:ext cx="987538" cy="8259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6" name="直接箭头连接符 85"/>
          <p:cNvCxnSpPr>
            <a:stCxn id="65" idx="6"/>
            <a:endCxn id="72" idx="0"/>
          </p:cNvCxnSpPr>
          <p:nvPr/>
        </p:nvCxnSpPr>
        <p:spPr>
          <a:xfrm>
            <a:off x="1119166" y="3517241"/>
            <a:ext cx="1108363" cy="14039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7" name="直接箭头连接符 86"/>
          <p:cNvCxnSpPr>
            <a:stCxn id="66" idx="6"/>
            <a:endCxn id="68" idx="3"/>
          </p:cNvCxnSpPr>
          <p:nvPr/>
        </p:nvCxnSpPr>
        <p:spPr>
          <a:xfrm flipV="1">
            <a:off x="1119166" y="2700575"/>
            <a:ext cx="987538" cy="14447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8" name="直接箭头连接符 87"/>
          <p:cNvCxnSpPr>
            <a:stCxn id="66" idx="6"/>
            <a:endCxn id="69" idx="3"/>
          </p:cNvCxnSpPr>
          <p:nvPr/>
        </p:nvCxnSpPr>
        <p:spPr>
          <a:xfrm flipV="1">
            <a:off x="1119166" y="3328648"/>
            <a:ext cx="987538" cy="816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9" name="直接箭头连接符 88"/>
          <p:cNvCxnSpPr>
            <a:stCxn id="66" idx="6"/>
            <a:endCxn id="70" idx="2"/>
          </p:cNvCxnSpPr>
          <p:nvPr/>
        </p:nvCxnSpPr>
        <p:spPr>
          <a:xfrm flipV="1">
            <a:off x="1119166" y="3835896"/>
            <a:ext cx="937490" cy="3094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0" name="直接箭头连接符 89"/>
          <p:cNvCxnSpPr>
            <a:stCxn id="66" idx="6"/>
            <a:endCxn id="71" idx="2"/>
          </p:cNvCxnSpPr>
          <p:nvPr/>
        </p:nvCxnSpPr>
        <p:spPr>
          <a:xfrm>
            <a:off x="1119166" y="4145314"/>
            <a:ext cx="937490" cy="3186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 name="直接箭头连接符 90"/>
          <p:cNvCxnSpPr>
            <a:stCxn id="66" idx="6"/>
            <a:endCxn id="72" idx="2"/>
          </p:cNvCxnSpPr>
          <p:nvPr/>
        </p:nvCxnSpPr>
        <p:spPr>
          <a:xfrm>
            <a:off x="1119166" y="4145314"/>
            <a:ext cx="937490" cy="9467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2" name="直接箭头连接符 91"/>
          <p:cNvCxnSpPr>
            <a:stCxn id="67" idx="6"/>
            <a:endCxn id="68" idx="4"/>
          </p:cNvCxnSpPr>
          <p:nvPr/>
        </p:nvCxnSpPr>
        <p:spPr>
          <a:xfrm flipV="1">
            <a:off x="1119166" y="2750623"/>
            <a:ext cx="1108363" cy="20227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直接箭头连接符 92"/>
          <p:cNvCxnSpPr>
            <a:stCxn id="67" idx="6"/>
            <a:endCxn id="69" idx="4"/>
          </p:cNvCxnSpPr>
          <p:nvPr/>
        </p:nvCxnSpPr>
        <p:spPr>
          <a:xfrm flipV="1">
            <a:off x="1119166" y="3378696"/>
            <a:ext cx="1108363" cy="13946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4" name="直接箭头连接符 93"/>
          <p:cNvCxnSpPr>
            <a:stCxn id="67" idx="6"/>
            <a:endCxn id="70" idx="3"/>
          </p:cNvCxnSpPr>
          <p:nvPr/>
        </p:nvCxnSpPr>
        <p:spPr>
          <a:xfrm flipV="1">
            <a:off x="1119166" y="3956721"/>
            <a:ext cx="987538" cy="816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直接箭头连接符 94"/>
          <p:cNvCxnSpPr>
            <a:stCxn id="67" idx="6"/>
            <a:endCxn id="71" idx="3"/>
          </p:cNvCxnSpPr>
          <p:nvPr/>
        </p:nvCxnSpPr>
        <p:spPr>
          <a:xfrm flipV="1">
            <a:off x="1119166" y="4584794"/>
            <a:ext cx="987538" cy="1885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直接箭头连接符 95"/>
          <p:cNvCxnSpPr>
            <a:stCxn id="67" idx="6"/>
            <a:endCxn id="72" idx="3"/>
          </p:cNvCxnSpPr>
          <p:nvPr/>
        </p:nvCxnSpPr>
        <p:spPr>
          <a:xfrm>
            <a:off x="1119166" y="4773387"/>
            <a:ext cx="987538" cy="4394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p:cNvCxnSpPr>
            <a:stCxn id="68" idx="6"/>
            <a:endCxn id="73" idx="0"/>
          </p:cNvCxnSpPr>
          <p:nvPr/>
        </p:nvCxnSpPr>
        <p:spPr>
          <a:xfrm>
            <a:off x="2398402" y="2579750"/>
            <a:ext cx="1048327" cy="457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 name="直接箭头连接符 97"/>
          <p:cNvCxnSpPr>
            <a:stCxn id="69" idx="6"/>
            <a:endCxn id="73" idx="1"/>
          </p:cNvCxnSpPr>
          <p:nvPr/>
        </p:nvCxnSpPr>
        <p:spPr>
          <a:xfrm flipV="1">
            <a:off x="2398402" y="3086998"/>
            <a:ext cx="927502" cy="1208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p:cNvCxnSpPr>
            <a:stCxn id="70" idx="6"/>
            <a:endCxn id="73" idx="2"/>
          </p:cNvCxnSpPr>
          <p:nvPr/>
        </p:nvCxnSpPr>
        <p:spPr>
          <a:xfrm flipV="1">
            <a:off x="2398402" y="3207823"/>
            <a:ext cx="877454" cy="628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0" name="直接箭头连接符 99"/>
          <p:cNvCxnSpPr>
            <a:stCxn id="71" idx="6"/>
            <a:endCxn id="73" idx="3"/>
          </p:cNvCxnSpPr>
          <p:nvPr/>
        </p:nvCxnSpPr>
        <p:spPr>
          <a:xfrm flipV="1">
            <a:off x="2398402" y="3328648"/>
            <a:ext cx="927502" cy="11353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1" name="直接箭头连接符 100"/>
          <p:cNvCxnSpPr>
            <a:stCxn id="72" idx="6"/>
            <a:endCxn id="73" idx="4"/>
          </p:cNvCxnSpPr>
          <p:nvPr/>
        </p:nvCxnSpPr>
        <p:spPr>
          <a:xfrm flipV="1">
            <a:off x="2398402" y="3378696"/>
            <a:ext cx="1048327" cy="1713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 name="直接箭头连接符 101"/>
          <p:cNvCxnSpPr>
            <a:stCxn id="68" idx="6"/>
            <a:endCxn id="74" idx="0"/>
          </p:cNvCxnSpPr>
          <p:nvPr/>
        </p:nvCxnSpPr>
        <p:spPr>
          <a:xfrm>
            <a:off x="2398402" y="2579750"/>
            <a:ext cx="1048327" cy="1085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3" name="直接箭头连接符 102"/>
          <p:cNvCxnSpPr>
            <a:stCxn id="69" idx="6"/>
            <a:endCxn id="74" idx="1"/>
          </p:cNvCxnSpPr>
          <p:nvPr/>
        </p:nvCxnSpPr>
        <p:spPr>
          <a:xfrm>
            <a:off x="2398402" y="3207823"/>
            <a:ext cx="927502" cy="5072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直接箭头连接符 103"/>
          <p:cNvCxnSpPr>
            <a:stCxn id="70" idx="6"/>
            <a:endCxn id="74" idx="2"/>
          </p:cNvCxnSpPr>
          <p:nvPr/>
        </p:nvCxnSpPr>
        <p:spPr>
          <a:xfrm>
            <a:off x="2398402" y="3835896"/>
            <a:ext cx="87745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 name="直接箭头连接符 104"/>
          <p:cNvCxnSpPr>
            <a:stCxn id="71" idx="6"/>
            <a:endCxn id="74" idx="3"/>
          </p:cNvCxnSpPr>
          <p:nvPr/>
        </p:nvCxnSpPr>
        <p:spPr>
          <a:xfrm flipV="1">
            <a:off x="2398402" y="3956721"/>
            <a:ext cx="927502" cy="5072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6" name="直接箭头连接符 105"/>
          <p:cNvCxnSpPr>
            <a:stCxn id="72" idx="6"/>
            <a:endCxn id="74" idx="4"/>
          </p:cNvCxnSpPr>
          <p:nvPr/>
        </p:nvCxnSpPr>
        <p:spPr>
          <a:xfrm flipV="1">
            <a:off x="2398402" y="4006769"/>
            <a:ext cx="1048327" cy="1085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p:cNvCxnSpPr>
            <a:stCxn id="68" idx="6"/>
            <a:endCxn id="75" idx="0"/>
          </p:cNvCxnSpPr>
          <p:nvPr/>
        </p:nvCxnSpPr>
        <p:spPr>
          <a:xfrm>
            <a:off x="2398402" y="2579750"/>
            <a:ext cx="1048327" cy="17133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8" name="直接箭头连接符 107"/>
          <p:cNvCxnSpPr>
            <a:stCxn id="69" idx="6"/>
            <a:endCxn id="75" idx="1"/>
          </p:cNvCxnSpPr>
          <p:nvPr/>
        </p:nvCxnSpPr>
        <p:spPr>
          <a:xfrm>
            <a:off x="2398402" y="3207823"/>
            <a:ext cx="927502" cy="11353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9" name="直接箭头连接符 108"/>
          <p:cNvCxnSpPr>
            <a:stCxn id="70" idx="6"/>
            <a:endCxn id="75" idx="2"/>
          </p:cNvCxnSpPr>
          <p:nvPr/>
        </p:nvCxnSpPr>
        <p:spPr>
          <a:xfrm>
            <a:off x="2398402" y="3835896"/>
            <a:ext cx="877454" cy="628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直接箭头连接符 109"/>
          <p:cNvCxnSpPr>
            <a:stCxn id="72" idx="6"/>
            <a:endCxn id="75" idx="4"/>
          </p:cNvCxnSpPr>
          <p:nvPr/>
        </p:nvCxnSpPr>
        <p:spPr>
          <a:xfrm flipV="1">
            <a:off x="2398402" y="4634842"/>
            <a:ext cx="1048327" cy="457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直接箭头连接符 110"/>
          <p:cNvCxnSpPr>
            <a:stCxn id="71" idx="6"/>
            <a:endCxn id="75" idx="3"/>
          </p:cNvCxnSpPr>
          <p:nvPr/>
        </p:nvCxnSpPr>
        <p:spPr>
          <a:xfrm>
            <a:off x="2398402" y="4463969"/>
            <a:ext cx="927502" cy="1208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 name="直接箭头连接符 111"/>
          <p:cNvCxnSpPr>
            <a:stCxn id="73" idx="6"/>
            <a:endCxn id="76" idx="1"/>
          </p:cNvCxnSpPr>
          <p:nvPr/>
        </p:nvCxnSpPr>
        <p:spPr>
          <a:xfrm>
            <a:off x="3617602" y="3207823"/>
            <a:ext cx="622702" cy="5072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3" name="直接箭头连接符 112"/>
          <p:cNvCxnSpPr>
            <a:stCxn id="74" idx="6"/>
            <a:endCxn id="76" idx="2"/>
          </p:cNvCxnSpPr>
          <p:nvPr/>
        </p:nvCxnSpPr>
        <p:spPr>
          <a:xfrm>
            <a:off x="3617602" y="3835896"/>
            <a:ext cx="57265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直接箭头连接符 113"/>
          <p:cNvCxnSpPr>
            <a:stCxn id="75" idx="6"/>
            <a:endCxn id="76" idx="3"/>
          </p:cNvCxnSpPr>
          <p:nvPr/>
        </p:nvCxnSpPr>
        <p:spPr>
          <a:xfrm flipV="1">
            <a:off x="3617602" y="3956721"/>
            <a:ext cx="622702" cy="5072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直接箭头连接符 114"/>
          <p:cNvCxnSpPr>
            <a:endCxn id="64" idx="2"/>
          </p:cNvCxnSpPr>
          <p:nvPr/>
        </p:nvCxnSpPr>
        <p:spPr>
          <a:xfrm>
            <a:off x="463384" y="2889168"/>
            <a:ext cx="3140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6" name="直接箭头连接符 115"/>
          <p:cNvCxnSpPr/>
          <p:nvPr/>
        </p:nvCxnSpPr>
        <p:spPr>
          <a:xfrm>
            <a:off x="463384" y="3517241"/>
            <a:ext cx="3140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7" name="直接箭头连接符 116"/>
          <p:cNvCxnSpPr/>
          <p:nvPr/>
        </p:nvCxnSpPr>
        <p:spPr>
          <a:xfrm>
            <a:off x="463384" y="4145314"/>
            <a:ext cx="3140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8" name="直接箭头连接符 117"/>
          <p:cNvCxnSpPr/>
          <p:nvPr/>
        </p:nvCxnSpPr>
        <p:spPr>
          <a:xfrm>
            <a:off x="463384" y="4773387"/>
            <a:ext cx="31403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9" name="文本框 118"/>
          <p:cNvSpPr txBox="1"/>
          <p:nvPr/>
        </p:nvSpPr>
        <p:spPr>
          <a:xfrm>
            <a:off x="692453" y="2069744"/>
            <a:ext cx="588623" cy="253916"/>
          </a:xfrm>
          <a:prstGeom prst="rect">
            <a:avLst/>
          </a:prstGeom>
          <a:noFill/>
        </p:spPr>
        <p:txBody>
          <a:bodyPr wrap="none" rtlCol="0">
            <a:spAutoFit/>
          </a:bodyPr>
          <a:lstStyle/>
          <a:p>
            <a:r>
              <a:rPr lang="zh-CN" altLang="en-US" sz="1050" dirty="0" smtClean="0">
                <a:latin typeface="宋体" panose="02010600030101010101" pitchFamily="2" charset="-122"/>
                <a:ea typeface="宋体" panose="02010600030101010101" pitchFamily="2" charset="-122"/>
              </a:rPr>
              <a:t>输入层</a:t>
            </a:r>
            <a:endParaRPr lang="zh-CN" altLang="en-US" sz="1050" dirty="0">
              <a:latin typeface="宋体" panose="02010600030101010101" pitchFamily="2" charset="-122"/>
              <a:ea typeface="宋体" panose="02010600030101010101" pitchFamily="2" charset="-122"/>
            </a:endParaRPr>
          </a:p>
        </p:txBody>
      </p:sp>
      <p:sp>
        <p:nvSpPr>
          <p:cNvPr id="120" name="文本框 119"/>
          <p:cNvSpPr txBox="1"/>
          <p:nvPr/>
        </p:nvSpPr>
        <p:spPr>
          <a:xfrm>
            <a:off x="1971689" y="2072192"/>
            <a:ext cx="588623" cy="253916"/>
          </a:xfrm>
          <a:prstGeom prst="rect">
            <a:avLst/>
          </a:prstGeom>
          <a:noFill/>
        </p:spPr>
        <p:txBody>
          <a:bodyPr wrap="none" rtlCol="0">
            <a:spAutoFit/>
          </a:bodyPr>
          <a:lstStyle/>
          <a:p>
            <a:r>
              <a:rPr lang="zh-CN" altLang="en-US" sz="1050" dirty="0">
                <a:latin typeface="宋体" panose="02010600030101010101" pitchFamily="2" charset="-122"/>
                <a:ea typeface="宋体" panose="02010600030101010101" pitchFamily="2" charset="-122"/>
              </a:rPr>
              <a:t>隐含层</a:t>
            </a:r>
          </a:p>
        </p:txBody>
      </p:sp>
      <p:sp>
        <p:nvSpPr>
          <p:cNvPr id="121" name="文本框 120"/>
          <p:cNvSpPr txBox="1"/>
          <p:nvPr/>
        </p:nvSpPr>
        <p:spPr>
          <a:xfrm>
            <a:off x="3192492" y="2072192"/>
            <a:ext cx="588623" cy="253916"/>
          </a:xfrm>
          <a:prstGeom prst="rect">
            <a:avLst/>
          </a:prstGeom>
          <a:noFill/>
        </p:spPr>
        <p:txBody>
          <a:bodyPr wrap="none" rtlCol="0">
            <a:spAutoFit/>
          </a:bodyPr>
          <a:lstStyle/>
          <a:p>
            <a:r>
              <a:rPr lang="zh-CN" altLang="en-US" sz="1050" dirty="0">
                <a:latin typeface="宋体" panose="02010600030101010101" pitchFamily="2" charset="-122"/>
                <a:ea typeface="宋体" panose="02010600030101010101" pitchFamily="2" charset="-122"/>
              </a:rPr>
              <a:t>隐含层</a:t>
            </a:r>
          </a:p>
        </p:txBody>
      </p:sp>
      <p:sp>
        <p:nvSpPr>
          <p:cNvPr id="122" name="文本框 121"/>
          <p:cNvSpPr txBox="1"/>
          <p:nvPr/>
        </p:nvSpPr>
        <p:spPr>
          <a:xfrm>
            <a:off x="4106892" y="2076606"/>
            <a:ext cx="588623" cy="253916"/>
          </a:xfrm>
          <a:prstGeom prst="rect">
            <a:avLst/>
          </a:prstGeom>
          <a:noFill/>
        </p:spPr>
        <p:txBody>
          <a:bodyPr wrap="none" rtlCol="0">
            <a:spAutoFit/>
          </a:bodyPr>
          <a:lstStyle/>
          <a:p>
            <a:r>
              <a:rPr lang="zh-CN" altLang="en-US" sz="1050" dirty="0">
                <a:latin typeface="宋体" panose="02010600030101010101" pitchFamily="2" charset="-122"/>
                <a:ea typeface="宋体" panose="02010600030101010101" pitchFamily="2" charset="-122"/>
              </a:rPr>
              <a:t>输出层</a:t>
            </a:r>
          </a:p>
        </p:txBody>
      </p:sp>
      <mc:AlternateContent xmlns:mc="http://schemas.openxmlformats.org/markup-compatibility/2006" xmlns:a14="http://schemas.microsoft.com/office/drawing/2010/main">
        <mc:Choice Requires="a14">
          <p:sp>
            <p:nvSpPr>
              <p:cNvPr id="123" name="文本框 122"/>
              <p:cNvSpPr txBox="1"/>
              <p:nvPr/>
            </p:nvSpPr>
            <p:spPr>
              <a:xfrm>
                <a:off x="238162" y="2663769"/>
                <a:ext cx="381323"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0" i="1" smtClean="0">
                              <a:latin typeface="Cambria Math" panose="02040503050406030204" pitchFamily="18" charset="0"/>
                              <a:ea typeface="宋体" panose="02010600030101010101" pitchFamily="2" charset="-122"/>
                            </a:rPr>
                          </m:ctrlPr>
                        </m:sSubPr>
                        <m:e>
                          <m:r>
                            <a:rPr lang="en-US" altLang="zh-CN" sz="1050" b="0" i="1" smtClean="0">
                              <a:latin typeface="Cambria Math" panose="02040503050406030204" pitchFamily="18" charset="0"/>
                              <a:ea typeface="宋体" panose="02010600030101010101" pitchFamily="2" charset="-122"/>
                            </a:rPr>
                            <m:t>𝑥</m:t>
                          </m:r>
                        </m:e>
                        <m:sub>
                          <m:r>
                            <a:rPr lang="en-US" altLang="zh-CN" sz="1050" b="0" i="1" smtClean="0">
                              <a:latin typeface="Cambria Math" panose="02040503050406030204" pitchFamily="18" charset="0"/>
                              <a:ea typeface="宋体" panose="02010600030101010101" pitchFamily="2" charset="-122"/>
                            </a:rPr>
                            <m:t>1</m:t>
                          </m:r>
                        </m:sub>
                      </m:sSub>
                    </m:oMath>
                  </m:oMathPara>
                </a14:m>
                <a:endParaRPr lang="zh-CN" altLang="en-US" sz="1050" dirty="0">
                  <a:latin typeface="宋体" panose="02010600030101010101" pitchFamily="2" charset="-122"/>
                  <a:ea typeface="宋体" panose="02010600030101010101" pitchFamily="2" charset="-122"/>
                </a:endParaRPr>
              </a:p>
            </p:txBody>
          </p:sp>
        </mc:Choice>
        <mc:Fallback xmlns="">
          <p:sp>
            <p:nvSpPr>
              <p:cNvPr id="123" name="文本框 122"/>
              <p:cNvSpPr txBox="1">
                <a:spLocks noRot="1" noChangeAspect="1" noMove="1" noResize="1" noEditPoints="1" noAdjustHandles="1" noChangeArrowheads="1" noChangeShapeType="1" noTextEdit="1"/>
              </p:cNvSpPr>
              <p:nvPr/>
            </p:nvSpPr>
            <p:spPr>
              <a:xfrm>
                <a:off x="238162" y="2663769"/>
                <a:ext cx="381323" cy="25391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文本框 123"/>
              <p:cNvSpPr txBox="1"/>
              <p:nvPr/>
            </p:nvSpPr>
            <p:spPr>
              <a:xfrm>
                <a:off x="235077" y="3200761"/>
                <a:ext cx="381323"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0" i="1" smtClean="0">
                              <a:latin typeface="Cambria Math" panose="02040503050406030204" pitchFamily="18" charset="0"/>
                              <a:ea typeface="宋体" panose="02010600030101010101" pitchFamily="2" charset="-122"/>
                            </a:rPr>
                          </m:ctrlPr>
                        </m:sSubPr>
                        <m:e>
                          <m:r>
                            <a:rPr lang="en-US" altLang="zh-CN" sz="1050" b="0" i="1" smtClean="0">
                              <a:latin typeface="Cambria Math" panose="02040503050406030204" pitchFamily="18" charset="0"/>
                              <a:ea typeface="宋体" panose="02010600030101010101" pitchFamily="2" charset="-122"/>
                            </a:rPr>
                            <m:t>𝑥</m:t>
                          </m:r>
                        </m:e>
                        <m:sub>
                          <m:r>
                            <a:rPr lang="en-US" altLang="zh-CN" sz="1050" b="0" i="1" smtClean="0">
                              <a:latin typeface="Cambria Math" panose="02040503050406030204" pitchFamily="18" charset="0"/>
                              <a:ea typeface="宋体" panose="02010600030101010101" pitchFamily="2" charset="-122"/>
                            </a:rPr>
                            <m:t>2</m:t>
                          </m:r>
                        </m:sub>
                      </m:sSub>
                    </m:oMath>
                  </m:oMathPara>
                </a14:m>
                <a:endParaRPr lang="zh-CN" altLang="en-US" sz="1050" dirty="0">
                  <a:latin typeface="宋体" panose="02010600030101010101" pitchFamily="2" charset="-122"/>
                  <a:ea typeface="宋体" panose="02010600030101010101" pitchFamily="2" charset="-122"/>
                </a:endParaRPr>
              </a:p>
            </p:txBody>
          </p:sp>
        </mc:Choice>
        <mc:Fallback xmlns="">
          <p:sp>
            <p:nvSpPr>
              <p:cNvPr id="124" name="文本框 123"/>
              <p:cNvSpPr txBox="1">
                <a:spLocks noRot="1" noChangeAspect="1" noMove="1" noResize="1" noEditPoints="1" noAdjustHandles="1" noChangeArrowheads="1" noChangeShapeType="1" noTextEdit="1"/>
              </p:cNvSpPr>
              <p:nvPr/>
            </p:nvSpPr>
            <p:spPr>
              <a:xfrm>
                <a:off x="235077" y="3200761"/>
                <a:ext cx="381323" cy="25391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文本框 124"/>
              <p:cNvSpPr txBox="1"/>
              <p:nvPr/>
            </p:nvSpPr>
            <p:spPr>
              <a:xfrm>
                <a:off x="235077" y="3860116"/>
                <a:ext cx="384464"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0" i="1" smtClean="0">
                              <a:latin typeface="Cambria Math" panose="02040503050406030204" pitchFamily="18" charset="0"/>
                              <a:ea typeface="宋体" panose="02010600030101010101" pitchFamily="2" charset="-122"/>
                            </a:rPr>
                          </m:ctrlPr>
                        </m:sSubPr>
                        <m:e>
                          <m:r>
                            <a:rPr lang="en-US" altLang="zh-CN" sz="1050" b="0" i="1" smtClean="0">
                              <a:latin typeface="Cambria Math" panose="02040503050406030204" pitchFamily="18" charset="0"/>
                              <a:ea typeface="宋体" panose="02010600030101010101" pitchFamily="2" charset="-122"/>
                            </a:rPr>
                            <m:t>𝑥</m:t>
                          </m:r>
                        </m:e>
                        <m:sub>
                          <m:r>
                            <a:rPr lang="en-US" altLang="zh-CN" sz="1050" b="0" i="1" smtClean="0">
                              <a:latin typeface="Cambria Math" panose="02040503050406030204" pitchFamily="18" charset="0"/>
                              <a:ea typeface="宋体" panose="02010600030101010101" pitchFamily="2" charset="-122"/>
                            </a:rPr>
                            <m:t>3</m:t>
                          </m:r>
                        </m:sub>
                      </m:sSub>
                    </m:oMath>
                  </m:oMathPara>
                </a14:m>
                <a:endParaRPr lang="zh-CN" altLang="en-US" sz="1050" dirty="0">
                  <a:latin typeface="宋体" panose="02010600030101010101" pitchFamily="2" charset="-122"/>
                  <a:ea typeface="宋体" panose="02010600030101010101" pitchFamily="2" charset="-122"/>
                </a:endParaRPr>
              </a:p>
            </p:txBody>
          </p:sp>
        </mc:Choice>
        <mc:Fallback xmlns="">
          <p:sp>
            <p:nvSpPr>
              <p:cNvPr id="125" name="文本框 124"/>
              <p:cNvSpPr txBox="1">
                <a:spLocks noRot="1" noChangeAspect="1" noMove="1" noResize="1" noEditPoints="1" noAdjustHandles="1" noChangeArrowheads="1" noChangeShapeType="1" noTextEdit="1"/>
              </p:cNvSpPr>
              <p:nvPr/>
            </p:nvSpPr>
            <p:spPr>
              <a:xfrm>
                <a:off x="235077" y="3860116"/>
                <a:ext cx="384464" cy="25391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文本框 125"/>
              <p:cNvSpPr txBox="1"/>
              <p:nvPr/>
            </p:nvSpPr>
            <p:spPr>
              <a:xfrm>
                <a:off x="247107" y="4488188"/>
                <a:ext cx="394146"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0" i="1" smtClean="0">
                              <a:latin typeface="Cambria Math" panose="02040503050406030204" pitchFamily="18" charset="0"/>
                              <a:ea typeface="宋体" panose="02010600030101010101" pitchFamily="2" charset="-122"/>
                            </a:rPr>
                          </m:ctrlPr>
                        </m:sSubPr>
                        <m:e>
                          <m:r>
                            <a:rPr lang="en-US" altLang="zh-CN" sz="1050" b="0" i="1" smtClean="0">
                              <a:latin typeface="Cambria Math" panose="02040503050406030204" pitchFamily="18" charset="0"/>
                              <a:ea typeface="宋体" panose="02010600030101010101" pitchFamily="2" charset="-122"/>
                            </a:rPr>
                            <m:t>𝑥</m:t>
                          </m:r>
                        </m:e>
                        <m:sub>
                          <m:r>
                            <a:rPr lang="en-US" altLang="zh-CN" sz="1050" b="0" i="1" smtClean="0">
                              <a:latin typeface="Cambria Math" panose="02040503050406030204" pitchFamily="18" charset="0"/>
                              <a:ea typeface="宋体" panose="02010600030101010101" pitchFamily="2" charset="-122"/>
                            </a:rPr>
                            <m:t>𝑛</m:t>
                          </m:r>
                        </m:sub>
                      </m:sSub>
                    </m:oMath>
                  </m:oMathPara>
                </a14:m>
                <a:endParaRPr lang="zh-CN" altLang="en-US" sz="1050" dirty="0">
                  <a:latin typeface="宋体" panose="02010600030101010101" pitchFamily="2" charset="-122"/>
                  <a:ea typeface="宋体" panose="02010600030101010101" pitchFamily="2" charset="-122"/>
                </a:endParaRPr>
              </a:p>
            </p:txBody>
          </p:sp>
        </mc:Choice>
        <mc:Fallback xmlns="">
          <p:sp>
            <p:nvSpPr>
              <p:cNvPr id="126" name="文本框 125"/>
              <p:cNvSpPr txBox="1">
                <a:spLocks noRot="1" noChangeAspect="1" noMove="1" noResize="1" noEditPoints="1" noAdjustHandles="1" noChangeArrowheads="1" noChangeShapeType="1" noTextEdit="1"/>
              </p:cNvSpPr>
              <p:nvPr/>
            </p:nvSpPr>
            <p:spPr>
              <a:xfrm>
                <a:off x="247107" y="4488188"/>
                <a:ext cx="394146" cy="253916"/>
              </a:xfrm>
              <a:prstGeom prst="rect">
                <a:avLst/>
              </a:prstGeom>
              <a:blipFill>
                <a:blip r:embed="rId6"/>
                <a:stretch>
                  <a:fillRect/>
                </a:stretch>
              </a:blipFill>
            </p:spPr>
            <p:txBody>
              <a:bodyPr/>
              <a:lstStyle/>
              <a:p>
                <a:r>
                  <a:rPr lang="zh-CN" altLang="en-US">
                    <a:noFill/>
                  </a:rPr>
                  <a:t> </a:t>
                </a:r>
              </a:p>
            </p:txBody>
          </p:sp>
        </mc:Fallback>
      </mc:AlternateContent>
      <p:sp>
        <p:nvSpPr>
          <p:cNvPr id="127" name="文本框 126"/>
          <p:cNvSpPr txBox="1"/>
          <p:nvPr/>
        </p:nvSpPr>
        <p:spPr>
          <a:xfrm>
            <a:off x="2567841" y="2074596"/>
            <a:ext cx="588623" cy="253916"/>
          </a:xfrm>
          <a:prstGeom prst="rect">
            <a:avLst/>
          </a:prstGeom>
          <a:noFill/>
        </p:spPr>
        <p:txBody>
          <a:bodyPr wrap="none" rtlCol="0">
            <a:spAutoFit/>
          </a:bodyPr>
          <a:lstStyle/>
          <a:p>
            <a:r>
              <a:rPr lang="en-US" altLang="zh-CN" sz="1050" dirty="0" smtClean="0">
                <a:latin typeface="宋体" panose="02010600030101010101" pitchFamily="2" charset="-122"/>
                <a:ea typeface="宋体" panose="02010600030101010101" pitchFamily="2" charset="-122"/>
              </a:rPr>
              <a:t>···</a:t>
            </a:r>
            <a:endParaRPr lang="zh-CN" altLang="en-US" sz="1050" dirty="0">
              <a:latin typeface="宋体" panose="02010600030101010101" pitchFamily="2" charset="-122"/>
              <a:ea typeface="宋体" panose="02010600030101010101" pitchFamily="2" charset="-122"/>
            </a:endParaRPr>
          </a:p>
        </p:txBody>
      </p:sp>
      <p:sp>
        <p:nvSpPr>
          <p:cNvPr id="128" name="文本框 127"/>
          <p:cNvSpPr txBox="1"/>
          <p:nvPr/>
        </p:nvSpPr>
        <p:spPr>
          <a:xfrm>
            <a:off x="252516" y="4043269"/>
            <a:ext cx="285948" cy="571877"/>
          </a:xfrm>
          <a:prstGeom prst="rect">
            <a:avLst/>
          </a:prstGeom>
          <a:noFill/>
        </p:spPr>
        <p:txBody>
          <a:bodyPr wrap="square" rtlCol="0">
            <a:spAutoFit/>
          </a:bodyPr>
          <a:lstStyle/>
          <a:p>
            <a:r>
              <a:rPr lang="en-US" altLang="zh-CN" sz="1050" dirty="0" smtClean="0">
                <a:latin typeface="宋体" panose="02010600030101010101" pitchFamily="2" charset="-122"/>
                <a:ea typeface="宋体" panose="02010600030101010101" pitchFamily="2" charset="-122"/>
              </a:rPr>
              <a:t>·</a:t>
            </a:r>
          </a:p>
          <a:p>
            <a:r>
              <a:rPr lang="en-US" altLang="zh-CN" sz="1050" dirty="0" smtClean="0">
                <a:latin typeface="宋体" panose="02010600030101010101" pitchFamily="2" charset="-122"/>
                <a:ea typeface="宋体" panose="02010600030101010101" pitchFamily="2" charset="-122"/>
              </a:rPr>
              <a:t>·</a:t>
            </a:r>
          </a:p>
          <a:p>
            <a:r>
              <a:rPr lang="en-US" altLang="zh-CN" sz="1050" dirty="0" smtClean="0">
                <a:latin typeface="宋体" panose="02010600030101010101" pitchFamily="2" charset="-122"/>
                <a:ea typeface="宋体" panose="02010600030101010101" pitchFamily="2" charset="-122"/>
              </a:rPr>
              <a:t>·</a:t>
            </a:r>
            <a:endParaRPr lang="zh-CN" altLang="en-US" sz="1050" dirty="0">
              <a:latin typeface="宋体" panose="02010600030101010101" pitchFamily="2" charset="-122"/>
              <a:ea typeface="宋体" panose="02010600030101010101" pitchFamily="2" charset="-122"/>
            </a:endParaRPr>
          </a:p>
        </p:txBody>
      </p:sp>
      <p:sp>
        <p:nvSpPr>
          <p:cNvPr id="129" name="文本框 128"/>
          <p:cNvSpPr txBox="1"/>
          <p:nvPr/>
        </p:nvSpPr>
        <p:spPr>
          <a:xfrm>
            <a:off x="5111552" y="2492896"/>
            <a:ext cx="4032448" cy="19389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smtClean="0"/>
              <a:t>由感知器级联构成，分为</a:t>
            </a:r>
            <a:endParaRPr lang="en-US" altLang="zh-CN" sz="2000" dirty="0" smtClean="0"/>
          </a:p>
          <a:p>
            <a:pPr marL="742950" lvl="1" indent="-285750">
              <a:lnSpc>
                <a:spcPct val="150000"/>
              </a:lnSpc>
              <a:buFont typeface="Arial" panose="020B0604020202020204" pitchFamily="34" charset="0"/>
              <a:buChar char="•"/>
            </a:pPr>
            <a:r>
              <a:rPr lang="zh-CN" altLang="en-US" sz="2000" dirty="0" smtClean="0"/>
              <a:t>输入层</a:t>
            </a:r>
            <a:endParaRPr lang="en-US" altLang="zh-CN" sz="2000" dirty="0" smtClean="0"/>
          </a:p>
          <a:p>
            <a:pPr marL="742950" lvl="1" indent="-285750">
              <a:lnSpc>
                <a:spcPct val="150000"/>
              </a:lnSpc>
              <a:buFont typeface="Arial" panose="020B0604020202020204" pitchFamily="34" charset="0"/>
              <a:buChar char="•"/>
            </a:pPr>
            <a:r>
              <a:rPr lang="zh-CN" altLang="en-US" sz="2000" dirty="0" smtClean="0"/>
              <a:t>输出层</a:t>
            </a:r>
            <a:endParaRPr lang="en-US" altLang="zh-CN" sz="2000" dirty="0" smtClean="0"/>
          </a:p>
          <a:p>
            <a:pPr marL="742950" lvl="1" indent="-285750">
              <a:lnSpc>
                <a:spcPct val="150000"/>
              </a:lnSpc>
              <a:buFont typeface="Arial" panose="020B0604020202020204" pitchFamily="34" charset="0"/>
              <a:buChar char="•"/>
            </a:pPr>
            <a:r>
              <a:rPr lang="zh-CN" altLang="en-US" sz="2000" dirty="0"/>
              <a:t>隐含层</a:t>
            </a:r>
            <a:endParaRPr lang="en-US" altLang="zh-CN" sz="2000" dirty="0" smtClean="0"/>
          </a:p>
        </p:txBody>
      </p:sp>
    </p:spTree>
    <p:extLst>
      <p:ext uri="{BB962C8B-B14F-4D97-AF65-F5344CB8AC3E}">
        <p14:creationId xmlns:p14="http://schemas.microsoft.com/office/powerpoint/2010/main" val="2772426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1860" name="AutoShape 4"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09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7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TextBox 12"/>
          <p:cNvSpPr txBox="1">
            <a:spLocks noChangeArrowheads="1"/>
          </p:cNvSpPr>
          <p:nvPr/>
        </p:nvSpPr>
        <p:spPr bwMode="auto">
          <a:xfrm>
            <a:off x="1142976" y="201594"/>
            <a:ext cx="2646878" cy="584775"/>
          </a:xfrm>
          <a:prstGeom prst="rect">
            <a:avLst/>
          </a:prstGeom>
          <a:noFill/>
          <a:ln w="9525">
            <a:noFill/>
            <a:miter lim="800000"/>
            <a:headEnd/>
            <a:tailEnd/>
          </a:ln>
        </p:spPr>
        <p:txBody>
          <a:bodyPr wrap="none">
            <a:spAutoFit/>
          </a:bodyPr>
          <a:lstStyle/>
          <a:p>
            <a:pPr lvl="0"/>
            <a:r>
              <a:rPr lang="zh-CN" altLang="en-US" sz="3200" dirty="0" smtClean="0">
                <a:latin typeface="黑体" panose="02010609060101010101" pitchFamily="49" charset="-122"/>
              </a:rPr>
              <a:t>卷积神经网络</a:t>
            </a:r>
            <a:endParaRPr lang="zh-CN" altLang="en-US" sz="3200" dirty="0">
              <a:latin typeface="黑体" panose="02010609060101010101" pitchFamily="49" charset="-122"/>
            </a:endParaRPr>
          </a:p>
        </p:txBody>
      </p:sp>
      <p:sp>
        <p:nvSpPr>
          <p:cNvPr id="130" name="圆角矩形 129"/>
          <p:cNvSpPr/>
          <p:nvPr/>
        </p:nvSpPr>
        <p:spPr>
          <a:xfrm>
            <a:off x="755527" y="1367030"/>
            <a:ext cx="3262313" cy="1243786"/>
          </a:xfrm>
          <a:prstGeom prst="roundRect">
            <a:avLst/>
          </a:prstGeom>
          <a:ln>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1" name="圆角矩形 130"/>
          <p:cNvSpPr/>
          <p:nvPr/>
        </p:nvSpPr>
        <p:spPr>
          <a:xfrm>
            <a:off x="912688" y="1524194"/>
            <a:ext cx="2038350" cy="681039"/>
          </a:xfrm>
          <a:prstGeom prst="roundRect">
            <a:avLst/>
          </a:prstGeom>
          <a:ln>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2" name="圆角矩形 131"/>
          <p:cNvSpPr/>
          <p:nvPr/>
        </p:nvSpPr>
        <p:spPr>
          <a:xfrm>
            <a:off x="1036514" y="1657544"/>
            <a:ext cx="704850" cy="390525"/>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latin typeface="宋体" panose="02010600030101010101" pitchFamily="2" charset="-122"/>
                <a:ea typeface="宋体" panose="02010600030101010101" pitchFamily="2" charset="-122"/>
              </a:rPr>
              <a:t>卷积层</a:t>
            </a:r>
          </a:p>
        </p:txBody>
      </p:sp>
      <p:sp>
        <p:nvSpPr>
          <p:cNvPr id="133" name="圆角矩形 132"/>
          <p:cNvSpPr/>
          <p:nvPr/>
        </p:nvSpPr>
        <p:spPr>
          <a:xfrm>
            <a:off x="1989013" y="1657544"/>
            <a:ext cx="857250" cy="390525"/>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latin typeface="宋体" panose="02010600030101010101" pitchFamily="2" charset="-122"/>
                <a:ea typeface="宋体" panose="02010600030101010101" pitchFamily="2" charset="-122"/>
              </a:rPr>
              <a:t>激活函数</a:t>
            </a:r>
          </a:p>
        </p:txBody>
      </p:sp>
      <p:sp>
        <p:nvSpPr>
          <p:cNvPr id="134" name="圆角矩形 133"/>
          <p:cNvSpPr/>
          <p:nvPr/>
        </p:nvSpPr>
        <p:spPr>
          <a:xfrm>
            <a:off x="3093913" y="1657544"/>
            <a:ext cx="857250" cy="390525"/>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latin typeface="宋体" panose="02010600030101010101" pitchFamily="2" charset="-122"/>
                <a:ea typeface="宋体" panose="02010600030101010101" pitchFamily="2" charset="-122"/>
              </a:rPr>
              <a:t>汇聚层</a:t>
            </a:r>
          </a:p>
        </p:txBody>
      </p:sp>
      <p:sp>
        <p:nvSpPr>
          <p:cNvPr id="135" name="圆角矩形 134"/>
          <p:cNvSpPr/>
          <p:nvPr/>
        </p:nvSpPr>
        <p:spPr>
          <a:xfrm>
            <a:off x="4198814" y="1852806"/>
            <a:ext cx="857250" cy="390525"/>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200" dirty="0">
                <a:latin typeface="宋体" panose="02010600030101010101" pitchFamily="2" charset="-122"/>
                <a:ea typeface="宋体" panose="02010600030101010101" pitchFamily="2" charset="-122"/>
              </a:rPr>
              <a:t>全连接层</a:t>
            </a:r>
          </a:p>
        </p:txBody>
      </p:sp>
      <p:cxnSp>
        <p:nvCxnSpPr>
          <p:cNvPr id="136" name="直接箭头连接符 135"/>
          <p:cNvCxnSpPr/>
          <p:nvPr/>
        </p:nvCxnSpPr>
        <p:spPr>
          <a:xfrm>
            <a:off x="1379413" y="2314768"/>
            <a:ext cx="102870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7" name="文本框 136"/>
          <p:cNvSpPr txBox="1"/>
          <p:nvPr/>
        </p:nvSpPr>
        <p:spPr>
          <a:xfrm>
            <a:off x="1622301" y="2333819"/>
            <a:ext cx="542925" cy="276999"/>
          </a:xfrm>
          <a:prstGeom prst="rect">
            <a:avLst/>
          </a:prstGeom>
          <a:noFill/>
        </p:spPr>
        <p:txBody>
          <a:bodyPr wrap="square" rtlCol="0">
            <a:spAutoFit/>
          </a:bodyPr>
          <a:lstStyle/>
          <a:p>
            <a:r>
              <a:rPr lang="en-US" altLang="zh-CN" sz="1200" i="1"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M</a:t>
            </a:r>
            <a:endParaRPr lang="zh-CN" altLang="en-US" sz="1200" i="1" dirty="0">
              <a:latin typeface="Times New Roman" panose="02020603050405020304" pitchFamily="18" charset="0"/>
              <a:cs typeface="Times New Roman" panose="02020603050405020304" pitchFamily="18" charset="0"/>
            </a:endParaRPr>
          </a:p>
        </p:txBody>
      </p:sp>
      <p:cxnSp>
        <p:nvCxnSpPr>
          <p:cNvPr id="138" name="直接箭头连接符 137"/>
          <p:cNvCxnSpPr/>
          <p:nvPr/>
        </p:nvCxnSpPr>
        <p:spPr>
          <a:xfrm>
            <a:off x="3217740" y="2176654"/>
            <a:ext cx="61912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9" name="文本框 138"/>
          <p:cNvSpPr txBox="1"/>
          <p:nvPr/>
        </p:nvSpPr>
        <p:spPr>
          <a:xfrm>
            <a:off x="3265364" y="2176656"/>
            <a:ext cx="542925" cy="276999"/>
          </a:xfrm>
          <a:prstGeom prst="rect">
            <a:avLst/>
          </a:prstGeom>
          <a:noFill/>
        </p:spPr>
        <p:txBody>
          <a:bodyPr wrap="square" rtlCol="0">
            <a:spAutoFit/>
          </a:bodyPr>
          <a:lstStyle/>
          <a:p>
            <a:r>
              <a:rPr lang="en-US" altLang="zh-CN" sz="1200" i="1"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b</a:t>
            </a:r>
            <a:endParaRPr lang="zh-CN" altLang="en-US" sz="1200" i="1" dirty="0">
              <a:latin typeface="Times New Roman" panose="02020603050405020304" pitchFamily="18" charset="0"/>
              <a:cs typeface="Times New Roman" panose="02020603050405020304" pitchFamily="18" charset="0"/>
            </a:endParaRPr>
          </a:p>
        </p:txBody>
      </p:sp>
      <p:cxnSp>
        <p:nvCxnSpPr>
          <p:cNvPr id="140" name="直接箭头连接符 139"/>
          <p:cNvCxnSpPr/>
          <p:nvPr/>
        </p:nvCxnSpPr>
        <p:spPr>
          <a:xfrm>
            <a:off x="4284538" y="2348878"/>
            <a:ext cx="61912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41" name="文本框 140"/>
          <p:cNvSpPr txBox="1"/>
          <p:nvPr/>
        </p:nvSpPr>
        <p:spPr>
          <a:xfrm>
            <a:off x="4355976" y="2348880"/>
            <a:ext cx="542925" cy="276999"/>
          </a:xfrm>
          <a:prstGeom prst="rect">
            <a:avLst/>
          </a:prstGeom>
          <a:noFill/>
        </p:spPr>
        <p:txBody>
          <a:bodyPr wrap="square" rtlCol="0">
            <a:spAutoFit/>
          </a:bodyPr>
          <a:lstStyle/>
          <a:p>
            <a:r>
              <a:rPr lang="en-US" altLang="zh-CN" sz="1200" i="1"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K</a:t>
            </a:r>
            <a:endParaRPr lang="zh-CN" altLang="en-US" sz="1200" i="1" dirty="0">
              <a:latin typeface="Times New Roman" panose="02020603050405020304" pitchFamily="18" charset="0"/>
              <a:cs typeface="Times New Roman" panose="02020603050405020304" pitchFamily="18" charset="0"/>
            </a:endParaRPr>
          </a:p>
        </p:txBody>
      </p:sp>
      <p:cxnSp>
        <p:nvCxnSpPr>
          <p:cNvPr id="142" name="直接箭头连接符 141"/>
          <p:cNvCxnSpPr/>
          <p:nvPr/>
        </p:nvCxnSpPr>
        <p:spPr>
          <a:xfrm>
            <a:off x="331663" y="2048068"/>
            <a:ext cx="42386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3" name="直接箭头连接符 142"/>
          <p:cNvCxnSpPr>
            <a:cxnSpLocks/>
          </p:cNvCxnSpPr>
          <p:nvPr/>
        </p:nvCxnSpPr>
        <p:spPr>
          <a:xfrm>
            <a:off x="4034506" y="2048066"/>
            <a:ext cx="164308"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4" name="直接箭头连接符 143"/>
          <p:cNvCxnSpPr>
            <a:cxnSpLocks/>
          </p:cNvCxnSpPr>
          <p:nvPr/>
        </p:nvCxnSpPr>
        <p:spPr>
          <a:xfrm>
            <a:off x="1749697" y="1864711"/>
            <a:ext cx="2456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5" name="直接箭头连接符 144"/>
          <p:cNvCxnSpPr>
            <a:cxnSpLocks/>
            <a:stCxn id="131" idx="3"/>
          </p:cNvCxnSpPr>
          <p:nvPr/>
        </p:nvCxnSpPr>
        <p:spPr>
          <a:xfrm>
            <a:off x="2951040" y="1864714"/>
            <a:ext cx="142875" cy="63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6" name="文本框 145"/>
          <p:cNvSpPr txBox="1"/>
          <p:nvPr/>
        </p:nvSpPr>
        <p:spPr>
          <a:xfrm>
            <a:off x="2115219" y="2605668"/>
            <a:ext cx="542925" cy="276999"/>
          </a:xfrm>
          <a:prstGeom prst="rect">
            <a:avLst/>
          </a:prstGeom>
          <a:noFill/>
        </p:spPr>
        <p:txBody>
          <a:bodyPr wrap="square" rtlCol="0">
            <a:spAutoFit/>
          </a:bodyPr>
          <a:lstStyle/>
          <a:p>
            <a:r>
              <a:rPr lang="en-US" altLang="zh-CN" sz="1200" i="1"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 </a:t>
            </a:r>
            <a:r>
              <a:rPr lang="en-US" altLang="zh-CN" sz="1200" i="1" dirty="0">
                <a:latin typeface="Times New Roman" panose="02020603050405020304" pitchFamily="18" charset="0"/>
                <a:cs typeface="Times New Roman" panose="02020603050405020304" pitchFamily="18" charset="0"/>
              </a:rPr>
              <a:t>N</a:t>
            </a:r>
            <a:endParaRPr lang="zh-CN" altLang="en-US" sz="1200" i="1" dirty="0">
              <a:latin typeface="Times New Roman" panose="02020603050405020304" pitchFamily="18" charset="0"/>
              <a:cs typeface="Times New Roman" panose="02020603050405020304" pitchFamily="18" charset="0"/>
            </a:endParaRPr>
          </a:p>
        </p:txBody>
      </p:sp>
      <p:cxnSp>
        <p:nvCxnSpPr>
          <p:cNvPr id="147" name="直接箭头连接符 146"/>
          <p:cNvCxnSpPr>
            <a:stCxn id="135" idx="3"/>
          </p:cNvCxnSpPr>
          <p:nvPr/>
        </p:nvCxnSpPr>
        <p:spPr>
          <a:xfrm flipV="1">
            <a:off x="5056065" y="2048068"/>
            <a:ext cx="30162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8" name="文本框 147"/>
          <p:cNvSpPr txBox="1"/>
          <p:nvPr/>
        </p:nvSpPr>
        <p:spPr>
          <a:xfrm>
            <a:off x="150886" y="1771069"/>
            <a:ext cx="514152" cy="276999"/>
          </a:xfrm>
          <a:prstGeom prst="rect">
            <a:avLst/>
          </a:prstGeom>
          <a:noFill/>
        </p:spPr>
        <p:txBody>
          <a:bodyPr wrap="square" rtlCol="0">
            <a:spAutoFit/>
          </a:bodyPr>
          <a:lstStyle/>
          <a:p>
            <a:r>
              <a:rPr lang="zh-CN" altLang="en-US" sz="1200" dirty="0">
                <a:latin typeface="宋体" panose="02010600030101010101" pitchFamily="2" charset="-122"/>
                <a:ea typeface="宋体" panose="02010600030101010101" pitchFamily="2" charset="-122"/>
                <a:cs typeface="Times New Roman" panose="02020603050405020304" pitchFamily="18" charset="0"/>
              </a:rPr>
              <a:t>输入</a:t>
            </a:r>
          </a:p>
        </p:txBody>
      </p:sp>
      <p:sp>
        <p:nvSpPr>
          <p:cNvPr id="149" name="文本框 148"/>
          <p:cNvSpPr txBox="1"/>
          <p:nvPr/>
        </p:nvSpPr>
        <p:spPr>
          <a:xfrm>
            <a:off x="5100612" y="1771067"/>
            <a:ext cx="746026" cy="276999"/>
          </a:xfrm>
          <a:prstGeom prst="rect">
            <a:avLst/>
          </a:prstGeom>
          <a:noFill/>
        </p:spPr>
        <p:txBody>
          <a:bodyPr wrap="square" rtlCol="0">
            <a:spAutoFit/>
          </a:bodyPr>
          <a:lstStyle/>
          <a:p>
            <a:r>
              <a:rPr lang="en-US" altLang="zh-CN" sz="1200" dirty="0" err="1">
                <a:latin typeface="Times New Roman" panose="02020603050405020304" pitchFamily="18" charset="0"/>
                <a:ea typeface="宋体" panose="02010600030101010101" pitchFamily="2" charset="-122"/>
                <a:cs typeface="Times New Roman" panose="02020603050405020304" pitchFamily="18" charset="0"/>
              </a:rPr>
              <a:t>softmax</a:t>
            </a: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971600" y="3573016"/>
            <a:ext cx="3191988" cy="2304256"/>
          </a:xfrm>
          <a:prstGeom prst="rect">
            <a:avLst/>
          </a:prstGeom>
        </p:spPr>
      </p:pic>
      <p:sp>
        <p:nvSpPr>
          <p:cNvPr id="170" name="文本框 169"/>
          <p:cNvSpPr txBox="1"/>
          <p:nvPr/>
        </p:nvSpPr>
        <p:spPr>
          <a:xfrm>
            <a:off x="1691680" y="2924944"/>
            <a:ext cx="2492990"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卷积神经网络一般结构</a:t>
            </a:r>
            <a:endParaRPr lang="zh-CN" altLang="en-US" dirty="0">
              <a:latin typeface="仿宋" panose="02010609060101010101" pitchFamily="49" charset="-122"/>
              <a:ea typeface="仿宋" panose="02010609060101010101" pitchFamily="49" charset="-122"/>
            </a:endParaRPr>
          </a:p>
        </p:txBody>
      </p:sp>
      <p:sp>
        <p:nvSpPr>
          <p:cNvPr id="171" name="文本框 170"/>
          <p:cNvSpPr txBox="1"/>
          <p:nvPr/>
        </p:nvSpPr>
        <p:spPr>
          <a:xfrm>
            <a:off x="1835696" y="5949280"/>
            <a:ext cx="2031325"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局部感受野示意图</a:t>
            </a:r>
            <a:endParaRPr lang="zh-CN" altLang="en-US" dirty="0">
              <a:latin typeface="仿宋" panose="02010609060101010101" pitchFamily="49" charset="-122"/>
              <a:ea typeface="仿宋" panose="02010609060101010101" pitchFamily="49" charset="-122"/>
            </a:endParaRPr>
          </a:p>
        </p:txBody>
      </p:sp>
      <p:sp>
        <p:nvSpPr>
          <p:cNvPr id="172" name="文本框 171"/>
          <p:cNvSpPr txBox="1"/>
          <p:nvPr/>
        </p:nvSpPr>
        <p:spPr>
          <a:xfrm>
            <a:off x="4644008" y="3068960"/>
            <a:ext cx="4032448"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smtClean="0">
                <a:solidFill>
                  <a:srgbClr val="FF0000"/>
                </a:solidFill>
              </a:rPr>
              <a:t>局部感受野</a:t>
            </a:r>
            <a:r>
              <a:rPr lang="zh-CN" altLang="en-US" sz="2000" dirty="0" smtClean="0"/>
              <a:t>的思想使神经网络可处理局部二维特征，适用于雷达</a:t>
            </a:r>
            <a:r>
              <a:rPr lang="en-US" altLang="zh-CN" sz="2000" dirty="0" smtClean="0"/>
              <a:t>B</a:t>
            </a:r>
            <a:r>
              <a:rPr lang="zh-CN" altLang="en-US" sz="2000" dirty="0" smtClean="0"/>
              <a:t>扫图像</a:t>
            </a:r>
            <a:endParaRPr lang="en-US" altLang="zh-CN" sz="2000" dirty="0" smtClean="0"/>
          </a:p>
          <a:p>
            <a:pPr marL="285750" indent="-285750">
              <a:lnSpc>
                <a:spcPct val="150000"/>
              </a:lnSpc>
              <a:buFont typeface="Arial" panose="020B0604020202020204" pitchFamily="34" charset="0"/>
              <a:buChar char="•"/>
            </a:pPr>
            <a:r>
              <a:rPr lang="zh-CN" altLang="en-US" sz="2000" dirty="0">
                <a:solidFill>
                  <a:srgbClr val="FF0000"/>
                </a:solidFill>
              </a:rPr>
              <a:t>权</a:t>
            </a:r>
            <a:r>
              <a:rPr lang="zh-CN" altLang="en-US" sz="2000" dirty="0" smtClean="0">
                <a:solidFill>
                  <a:srgbClr val="FF0000"/>
                </a:solidFill>
              </a:rPr>
              <a:t>值共享</a:t>
            </a:r>
            <a:r>
              <a:rPr lang="zh-CN" altLang="en-US" sz="2000" dirty="0" smtClean="0"/>
              <a:t>的特性使在</a:t>
            </a:r>
            <a:r>
              <a:rPr lang="en-US" altLang="zh-CN" sz="2000" dirty="0" smtClean="0"/>
              <a:t>B</a:t>
            </a:r>
            <a:r>
              <a:rPr lang="zh-CN" altLang="en-US" sz="2000" dirty="0" smtClean="0"/>
              <a:t>扫图像某个位置学习到的特征可应用于图像的其他位置</a:t>
            </a:r>
            <a:endParaRPr lang="en-US" altLang="zh-CN" sz="2000" dirty="0"/>
          </a:p>
        </p:txBody>
      </p:sp>
    </p:spTree>
    <p:extLst>
      <p:ext uri="{BB962C8B-B14F-4D97-AF65-F5344CB8AC3E}">
        <p14:creationId xmlns:p14="http://schemas.microsoft.com/office/powerpoint/2010/main" val="27363197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0"/>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1860" name="AutoShape 4"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9" name="Picture 2"/>
          <p:cNvPicPr>
            <a:picLocks noChangeAspect="1" noChangeArrowheads="1"/>
          </p:cNvPicPr>
          <p:nvPr/>
        </p:nvPicPr>
        <p:blipFill>
          <a:blip r:embed="rId3" cstate="print"/>
          <a:srcRect/>
          <a:stretch>
            <a:fillRect/>
          </a:stretch>
        </p:blipFill>
        <p:spPr bwMode="auto">
          <a:xfrm>
            <a:off x="0" y="0"/>
            <a:ext cx="9144000" cy="928688"/>
          </a:xfrm>
          <a:prstGeom prst="rect">
            <a:avLst/>
          </a:prstGeom>
          <a:noFill/>
          <a:ln w="9525">
            <a:noFill/>
            <a:miter lim="800000"/>
            <a:headEnd/>
            <a:tailEnd/>
          </a:ln>
        </p:spPr>
      </p:pic>
      <p:sp>
        <p:nvSpPr>
          <p:cNvPr id="6153" name="TextBox 12"/>
          <p:cNvSpPr txBox="1">
            <a:spLocks noChangeArrowheads="1"/>
          </p:cNvSpPr>
          <p:nvPr/>
        </p:nvSpPr>
        <p:spPr bwMode="auto">
          <a:xfrm>
            <a:off x="1234436" y="214290"/>
            <a:ext cx="1008609" cy="584775"/>
          </a:xfrm>
          <a:prstGeom prst="rect">
            <a:avLst/>
          </a:prstGeom>
          <a:noFill/>
          <a:ln w="9525">
            <a:noFill/>
            <a:miter lim="800000"/>
            <a:headEnd/>
            <a:tailEnd/>
          </a:ln>
        </p:spPr>
        <p:txBody>
          <a:bodyPr wrap="none">
            <a:spAutoFit/>
          </a:bodyPr>
          <a:lstStyle/>
          <a:p>
            <a:r>
              <a:rPr lang="zh-CN" altLang="en-US" sz="3200" b="1" dirty="0" smtClean="0"/>
              <a:t>目录</a:t>
            </a:r>
            <a:endParaRPr lang="zh-CN" altLang="en-US" sz="3200" b="1" dirty="0" smtClean="0"/>
          </a:p>
        </p:txBody>
      </p:sp>
      <p:pic>
        <p:nvPicPr>
          <p:cNvPr id="2050" name="Picture 2" descr="d:\Backup\桌面\timg (6).png"/>
          <p:cNvPicPr>
            <a:picLocks noChangeAspect="1" noChangeArrowheads="1"/>
          </p:cNvPicPr>
          <p:nvPr/>
        </p:nvPicPr>
        <p:blipFill>
          <a:blip r:embed="rId4" cstate="print"/>
          <a:srcRect/>
          <a:stretch>
            <a:fillRect/>
          </a:stretch>
        </p:blipFill>
        <p:spPr bwMode="auto">
          <a:xfrm>
            <a:off x="123089" y="26377"/>
            <a:ext cx="857231" cy="857231"/>
          </a:xfrm>
          <a:prstGeom prst="rect">
            <a:avLst/>
          </a:prstGeom>
          <a:noFill/>
        </p:spPr>
      </p:pic>
      <p:graphicFrame>
        <p:nvGraphicFramePr>
          <p:cNvPr id="2" name="图示 1"/>
          <p:cNvGraphicFramePr/>
          <p:nvPr>
            <p:extLst>
              <p:ext uri="{D42A27DB-BD31-4B8C-83A1-F6EECF244321}">
                <p14:modId xmlns:p14="http://schemas.microsoft.com/office/powerpoint/2010/main" val="2510793669"/>
              </p:ext>
            </p:extLst>
          </p:nvPr>
        </p:nvGraphicFramePr>
        <p:xfrm>
          <a:off x="1475656" y="1268760"/>
          <a:ext cx="6504384" cy="512834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50086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4442242" cy="584775"/>
          </a:xfrm>
          <a:prstGeom prst="rect">
            <a:avLst/>
          </a:prstGeom>
          <a:noFill/>
          <a:ln w="9525">
            <a:noFill/>
            <a:miter lim="800000"/>
            <a:headEnd/>
            <a:tailEnd/>
          </a:ln>
        </p:spPr>
        <p:txBody>
          <a:bodyPr wrap="none">
            <a:spAutoFit/>
          </a:bodyPr>
          <a:lstStyle/>
          <a:p>
            <a:r>
              <a:rPr lang="zh-CN" altLang="en-US" sz="3200" b="1" dirty="0" smtClean="0"/>
              <a:t>地下探测仿真技术概述</a:t>
            </a:r>
          </a:p>
        </p:txBody>
      </p:sp>
      <p:sp>
        <p:nvSpPr>
          <p:cNvPr id="6" name="文本框 5"/>
          <p:cNvSpPr txBox="1"/>
          <p:nvPr/>
        </p:nvSpPr>
        <p:spPr>
          <a:xfrm>
            <a:off x="251520" y="1196752"/>
            <a:ext cx="5184576" cy="5032147"/>
          </a:xfrm>
          <a:prstGeom prst="rect">
            <a:avLst/>
          </a:prstGeom>
          <a:noFill/>
        </p:spPr>
        <p:txBody>
          <a:bodyPr wrap="square" rtlCol="0">
            <a:spAutoFit/>
          </a:bodyPr>
          <a:lstStyle/>
          <a:p>
            <a:pPr>
              <a:lnSpc>
                <a:spcPct val="150000"/>
              </a:lnSpc>
            </a:pPr>
            <a:r>
              <a:rPr lang="zh-CN" altLang="en-US" sz="2000" dirty="0" smtClean="0"/>
              <a:t>目的：</a:t>
            </a:r>
            <a:endParaRPr lang="en-US" altLang="zh-CN" sz="2000" dirty="0" smtClean="0"/>
          </a:p>
          <a:p>
            <a:pPr marL="800100" lvl="1" indent="-342900">
              <a:lnSpc>
                <a:spcPct val="150000"/>
              </a:lnSpc>
              <a:buFont typeface="Arial" panose="020B0604020202020204" pitchFamily="34" charset="0"/>
              <a:buChar char="•"/>
            </a:pPr>
            <a:r>
              <a:rPr lang="zh-CN" altLang="en-US" sz="2000" dirty="0" smtClean="0"/>
              <a:t>为深度学习提供训练数据</a:t>
            </a:r>
            <a:endParaRPr lang="en-US" altLang="zh-CN" sz="2000" dirty="0" smtClean="0"/>
          </a:p>
          <a:p>
            <a:pPr marL="800100" lvl="1" indent="-342900">
              <a:lnSpc>
                <a:spcPct val="150000"/>
              </a:lnSpc>
              <a:buFont typeface="Arial" panose="020B0604020202020204" pitchFamily="34" charset="0"/>
              <a:buChar char="•"/>
            </a:pPr>
            <a:r>
              <a:rPr lang="zh-CN" altLang="en-US" sz="2000" dirty="0" smtClean="0"/>
              <a:t>模型参数已知，为深度模型的调优提供明确的参考</a:t>
            </a:r>
            <a:endParaRPr lang="en-US" altLang="zh-CN" sz="2000" dirty="0"/>
          </a:p>
          <a:p>
            <a:pPr>
              <a:lnSpc>
                <a:spcPct val="150000"/>
              </a:lnSpc>
            </a:pPr>
            <a:r>
              <a:rPr lang="zh-CN" altLang="en-US" sz="2000" dirty="0" smtClean="0"/>
              <a:t>常规仿真方法存在的</a:t>
            </a:r>
            <a:r>
              <a:rPr lang="zh-CN" altLang="en-US" sz="2000" dirty="0" smtClean="0">
                <a:solidFill>
                  <a:srgbClr val="FF0000"/>
                </a:solidFill>
              </a:rPr>
              <a:t>问题</a:t>
            </a:r>
            <a:r>
              <a:rPr lang="zh-CN" altLang="en-US" sz="2000" dirty="0" smtClean="0"/>
              <a:t>：</a:t>
            </a:r>
            <a:endParaRPr lang="en-US" altLang="zh-CN" sz="2000" dirty="0" smtClean="0"/>
          </a:p>
          <a:p>
            <a:pPr marL="742950" lvl="1" indent="-285750">
              <a:lnSpc>
                <a:spcPct val="150000"/>
              </a:lnSpc>
              <a:buFont typeface="Arial" panose="020B0604020202020204" pitchFamily="34" charset="0"/>
              <a:buChar char="•"/>
            </a:pPr>
            <a:r>
              <a:rPr lang="zh-CN" altLang="en-US" dirty="0"/>
              <a:t>简单几何模型不能模拟土壤表面复杂的</a:t>
            </a:r>
            <a:r>
              <a:rPr lang="zh-CN" altLang="en-US" dirty="0">
                <a:solidFill>
                  <a:srgbClr val="FF0000"/>
                </a:solidFill>
              </a:rPr>
              <a:t>起伏特征</a:t>
            </a:r>
            <a:r>
              <a:rPr lang="zh-CN" altLang="en-US" sz="2000" dirty="0">
                <a:solidFill>
                  <a:srgbClr val="FF0000"/>
                </a:solidFill>
              </a:rPr>
              <a:t> </a:t>
            </a:r>
            <a:endParaRPr lang="en-US" altLang="zh-CN" sz="2000" dirty="0" smtClean="0">
              <a:solidFill>
                <a:srgbClr val="FF0000"/>
              </a:solidFill>
            </a:endParaRPr>
          </a:p>
          <a:p>
            <a:pPr marL="742950" lvl="1" indent="-285750">
              <a:lnSpc>
                <a:spcPct val="150000"/>
              </a:lnSpc>
              <a:buFont typeface="Arial" panose="020B0604020202020204" pitchFamily="34" charset="0"/>
              <a:buChar char="•"/>
            </a:pPr>
            <a:r>
              <a:rPr lang="zh-CN" altLang="en-US" dirty="0" smtClean="0"/>
              <a:t>均匀介质</a:t>
            </a:r>
            <a:r>
              <a:rPr lang="zh-CN" altLang="en-US" dirty="0"/>
              <a:t>模型不能模拟土壤中介质的</a:t>
            </a:r>
            <a:r>
              <a:rPr lang="zh-CN" altLang="en-US" dirty="0">
                <a:solidFill>
                  <a:srgbClr val="FF0000"/>
                </a:solidFill>
              </a:rPr>
              <a:t>随机分布特征</a:t>
            </a:r>
            <a:r>
              <a:rPr lang="zh-CN" altLang="en-US" sz="2000" dirty="0">
                <a:solidFill>
                  <a:srgbClr val="FF0000"/>
                </a:solidFill>
              </a:rPr>
              <a:t> </a:t>
            </a:r>
            <a:endParaRPr lang="en-US" altLang="zh-CN" sz="2000" dirty="0">
              <a:solidFill>
                <a:srgbClr val="FF0000"/>
              </a:solidFill>
            </a:endParaRPr>
          </a:p>
          <a:p>
            <a:pPr marL="742950" lvl="1" indent="-285750">
              <a:lnSpc>
                <a:spcPct val="150000"/>
              </a:lnSpc>
              <a:buFont typeface="Arial" panose="020B0604020202020204" pitchFamily="34" charset="0"/>
              <a:buChar char="•"/>
            </a:pPr>
            <a:r>
              <a:rPr lang="zh-CN" altLang="en-US" dirty="0" smtClean="0"/>
              <a:t>点源</a:t>
            </a:r>
            <a:r>
              <a:rPr lang="zh-CN" altLang="en-US" dirty="0"/>
              <a:t>模型不能模拟近场状态时天线的</a:t>
            </a:r>
            <a:r>
              <a:rPr lang="zh-CN" altLang="en-US" dirty="0">
                <a:solidFill>
                  <a:srgbClr val="FF0000"/>
                </a:solidFill>
              </a:rPr>
              <a:t>传输特征</a:t>
            </a:r>
            <a:r>
              <a:rPr lang="zh-CN" altLang="en-US" sz="2000" dirty="0">
                <a:solidFill>
                  <a:srgbClr val="FF0000"/>
                </a:solidFill>
              </a:rPr>
              <a:t> </a:t>
            </a:r>
            <a:endParaRPr lang="en-US" altLang="zh-CN" sz="2000" dirty="0" smtClean="0">
              <a:solidFill>
                <a:srgbClr val="FF0000"/>
              </a:solidFill>
            </a:endParaRPr>
          </a:p>
        </p:txBody>
      </p:sp>
      <p:pic>
        <p:nvPicPr>
          <p:cNvPr id="7" name="图片 6"/>
          <p:cNvPicPr>
            <a:picLocks noChangeAspect="1"/>
          </p:cNvPicPr>
          <p:nvPr/>
        </p:nvPicPr>
        <p:blipFill>
          <a:blip r:embed="rId2"/>
          <a:stretch>
            <a:fillRect/>
          </a:stretch>
        </p:blipFill>
        <p:spPr>
          <a:xfrm>
            <a:off x="5580112" y="1412776"/>
            <a:ext cx="3143616" cy="2100280"/>
          </a:xfrm>
          <a:prstGeom prst="rect">
            <a:avLst/>
          </a:prstGeom>
        </p:spPr>
      </p:pic>
      <p:sp>
        <p:nvSpPr>
          <p:cNvPr id="8" name="文本框 7"/>
          <p:cNvSpPr txBox="1"/>
          <p:nvPr/>
        </p:nvSpPr>
        <p:spPr>
          <a:xfrm>
            <a:off x="6372200" y="3573016"/>
            <a:ext cx="1800493"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某地土壤切面图</a:t>
            </a:r>
            <a:endParaRPr lang="zh-CN" altLang="en-US" dirty="0">
              <a:latin typeface="仿宋" panose="02010609060101010101" pitchFamily="49" charset="-122"/>
              <a:ea typeface="仿宋" panose="02010609060101010101" pitchFamily="49" charset="-122"/>
            </a:endParaRPr>
          </a:p>
        </p:txBody>
      </p:sp>
      <p:pic>
        <p:nvPicPr>
          <p:cNvPr id="9" name="图片 8"/>
          <p:cNvPicPr>
            <a:picLocks noChangeAspect="1"/>
          </p:cNvPicPr>
          <p:nvPr/>
        </p:nvPicPr>
        <p:blipFill>
          <a:blip r:embed="rId3"/>
          <a:stretch>
            <a:fillRect/>
          </a:stretch>
        </p:blipFill>
        <p:spPr>
          <a:xfrm>
            <a:off x="6012160" y="4077072"/>
            <a:ext cx="2367047" cy="2016224"/>
          </a:xfrm>
          <a:prstGeom prst="rect">
            <a:avLst/>
          </a:prstGeom>
        </p:spPr>
      </p:pic>
      <p:sp>
        <p:nvSpPr>
          <p:cNvPr id="11" name="文本框 10"/>
          <p:cNvSpPr txBox="1"/>
          <p:nvPr/>
        </p:nvSpPr>
        <p:spPr>
          <a:xfrm>
            <a:off x="5652120" y="6165304"/>
            <a:ext cx="3416320" cy="369332"/>
          </a:xfrm>
          <a:prstGeom prst="rect">
            <a:avLst/>
          </a:prstGeom>
          <a:noFill/>
        </p:spPr>
        <p:txBody>
          <a:bodyPr wrap="none" rtlCol="0">
            <a:spAutoFit/>
          </a:bodyPr>
          <a:lstStyle/>
          <a:p>
            <a:r>
              <a:rPr lang="en-US" altLang="zh-CN" dirty="0" smtClean="0">
                <a:latin typeface="仿宋" panose="02010609060101010101" pitchFamily="49" charset="-122"/>
                <a:ea typeface="仿宋" panose="02010609060101010101" pitchFamily="49" charset="-122"/>
              </a:rPr>
              <a:t>MALA</a:t>
            </a:r>
            <a:r>
              <a:rPr lang="zh-CN" altLang="en-US" dirty="0" smtClean="0">
                <a:latin typeface="仿宋" panose="02010609060101010101" pitchFamily="49" charset="-122"/>
                <a:ea typeface="仿宋" panose="02010609060101010101" pitchFamily="49" charset="-122"/>
              </a:rPr>
              <a:t>商用探地雷达所用蝶形天线</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279114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2751074" cy="584775"/>
          </a:xfrm>
          <a:prstGeom prst="rect">
            <a:avLst/>
          </a:prstGeom>
          <a:noFill/>
          <a:ln w="9525">
            <a:noFill/>
            <a:miter lim="800000"/>
            <a:headEnd/>
            <a:tailEnd/>
          </a:ln>
        </p:spPr>
        <p:txBody>
          <a:bodyPr wrap="none">
            <a:spAutoFit/>
          </a:bodyPr>
          <a:lstStyle/>
          <a:p>
            <a:r>
              <a:rPr lang="zh-CN" altLang="en-US" sz="3200" b="1" dirty="0" smtClean="0"/>
              <a:t>仿真平台选择</a:t>
            </a:r>
          </a:p>
        </p:txBody>
      </p:sp>
      <p:sp>
        <p:nvSpPr>
          <p:cNvPr id="6" name="文本框 5"/>
          <p:cNvSpPr txBox="1"/>
          <p:nvPr/>
        </p:nvSpPr>
        <p:spPr>
          <a:xfrm>
            <a:off x="2051720" y="1052736"/>
            <a:ext cx="5184576" cy="5632311"/>
          </a:xfrm>
          <a:prstGeom prst="rect">
            <a:avLst/>
          </a:prstGeom>
          <a:noFill/>
        </p:spPr>
        <p:txBody>
          <a:bodyPr wrap="square" rtlCol="0">
            <a:spAutoFit/>
          </a:bodyPr>
          <a:lstStyle/>
          <a:p>
            <a:pPr>
              <a:lnSpc>
                <a:spcPct val="150000"/>
              </a:lnSpc>
            </a:pPr>
            <a:r>
              <a:rPr lang="zh-CN" altLang="en-US" sz="2000" dirty="0" smtClean="0"/>
              <a:t>各种仿真平台特点：</a:t>
            </a:r>
            <a:endParaRPr lang="en-US" altLang="zh-CN" sz="2000" dirty="0" smtClean="0"/>
          </a:p>
          <a:p>
            <a:pPr lvl="1">
              <a:lnSpc>
                <a:spcPct val="150000"/>
              </a:lnSpc>
            </a:pPr>
            <a:r>
              <a:rPr lang="en-US" altLang="zh-CN" sz="2000" dirty="0" smtClean="0"/>
              <a:t>C++</a:t>
            </a:r>
            <a:r>
              <a:rPr lang="zh-CN" altLang="en-US" sz="2000" dirty="0" smtClean="0"/>
              <a:t>：</a:t>
            </a:r>
            <a:endParaRPr lang="en-US" altLang="zh-CN" sz="2000" dirty="0" smtClean="0"/>
          </a:p>
          <a:p>
            <a:pPr marL="1257300" lvl="2" indent="-342900">
              <a:lnSpc>
                <a:spcPct val="150000"/>
              </a:lnSpc>
              <a:buFont typeface="Arial" panose="020B0604020202020204" pitchFamily="34" charset="0"/>
              <a:buChar char="•"/>
            </a:pPr>
            <a:r>
              <a:rPr lang="zh-CN" altLang="en-US" sz="2000" dirty="0" smtClean="0"/>
              <a:t>速度快、便于并行处理</a:t>
            </a:r>
            <a:endParaRPr lang="en-US" altLang="zh-CN" sz="2000" dirty="0" smtClean="0"/>
          </a:p>
          <a:p>
            <a:pPr marL="1257300" lvl="2" indent="-342900">
              <a:lnSpc>
                <a:spcPct val="150000"/>
              </a:lnSpc>
              <a:buFont typeface="Arial" panose="020B0604020202020204" pitchFamily="34" charset="0"/>
              <a:buChar char="•"/>
            </a:pPr>
            <a:r>
              <a:rPr lang="zh-CN" altLang="en-US" sz="2000" dirty="0" smtClean="0"/>
              <a:t>缺乏灵活性、建模麻烦、不便于可视化</a:t>
            </a:r>
            <a:endParaRPr lang="en-US" altLang="zh-CN" sz="2000" dirty="0"/>
          </a:p>
          <a:p>
            <a:pPr lvl="1">
              <a:lnSpc>
                <a:spcPct val="150000"/>
              </a:lnSpc>
            </a:pPr>
            <a:r>
              <a:rPr lang="en-US" altLang="zh-CN" sz="2000" dirty="0" err="1" smtClean="0"/>
              <a:t>matlab</a:t>
            </a:r>
            <a:r>
              <a:rPr lang="zh-CN" altLang="en-US" sz="2000" dirty="0" smtClean="0"/>
              <a:t>：</a:t>
            </a:r>
            <a:endParaRPr lang="en-US" altLang="zh-CN" sz="2000" dirty="0" smtClean="0"/>
          </a:p>
          <a:p>
            <a:pPr marL="1257300" lvl="2" indent="-342900">
              <a:lnSpc>
                <a:spcPct val="150000"/>
              </a:lnSpc>
              <a:buFont typeface="Arial" panose="020B0604020202020204" pitchFamily="34" charset="0"/>
              <a:buChar char="•"/>
            </a:pPr>
            <a:r>
              <a:rPr lang="zh-CN" altLang="en-US" sz="2000" dirty="0" smtClean="0"/>
              <a:t>内置功能强大，可视化方便</a:t>
            </a:r>
            <a:endParaRPr lang="en-US" altLang="zh-CN" sz="2000" dirty="0" smtClean="0"/>
          </a:p>
          <a:p>
            <a:pPr marL="1257300" lvl="2" indent="-342900">
              <a:lnSpc>
                <a:spcPct val="150000"/>
              </a:lnSpc>
              <a:buFont typeface="Arial" panose="020B0604020202020204" pitchFamily="34" charset="0"/>
              <a:buChar char="•"/>
            </a:pPr>
            <a:r>
              <a:rPr lang="zh-CN" altLang="en-US" sz="2000" dirty="0" smtClean="0"/>
              <a:t>计算速度慢</a:t>
            </a:r>
            <a:endParaRPr lang="en-US" altLang="zh-CN" sz="2000" dirty="0"/>
          </a:p>
          <a:p>
            <a:pPr lvl="1">
              <a:lnSpc>
                <a:spcPct val="150000"/>
              </a:lnSpc>
            </a:pPr>
            <a:r>
              <a:rPr lang="en-US" altLang="zh-CN" sz="2000" dirty="0" err="1" smtClean="0">
                <a:solidFill>
                  <a:srgbClr val="FF0000"/>
                </a:solidFill>
              </a:rPr>
              <a:t>gprMax</a:t>
            </a:r>
            <a:r>
              <a:rPr lang="zh-CN" altLang="en-US" sz="2000" dirty="0" smtClean="0">
                <a:solidFill>
                  <a:srgbClr val="FF0000"/>
                </a:solidFill>
              </a:rPr>
              <a:t>：</a:t>
            </a:r>
            <a:endParaRPr lang="en-US" altLang="zh-CN" sz="2000" dirty="0" smtClean="0">
              <a:solidFill>
                <a:srgbClr val="FF0000"/>
              </a:solidFill>
            </a:endParaRPr>
          </a:p>
          <a:p>
            <a:pPr marL="1257300" lvl="2" indent="-342900">
              <a:lnSpc>
                <a:spcPct val="150000"/>
              </a:lnSpc>
              <a:buFont typeface="Arial" panose="020B0604020202020204" pitchFamily="34" charset="0"/>
              <a:buChar char="•"/>
            </a:pPr>
            <a:r>
              <a:rPr lang="zh-CN" altLang="en-US" sz="2000" dirty="0" smtClean="0">
                <a:solidFill>
                  <a:srgbClr val="FF0000"/>
                </a:solidFill>
              </a:rPr>
              <a:t>开源免费</a:t>
            </a:r>
            <a:endParaRPr lang="en-US" altLang="zh-CN" sz="2000" dirty="0" smtClean="0">
              <a:solidFill>
                <a:srgbClr val="FF0000"/>
              </a:solidFill>
            </a:endParaRPr>
          </a:p>
          <a:p>
            <a:pPr marL="1257300" lvl="2" indent="-342900">
              <a:lnSpc>
                <a:spcPct val="150000"/>
              </a:lnSpc>
              <a:buFont typeface="Arial" panose="020B0604020202020204" pitchFamily="34" charset="0"/>
              <a:buChar char="•"/>
            </a:pPr>
            <a:r>
              <a:rPr lang="en-US" altLang="zh-CN" sz="2000" dirty="0" smtClean="0">
                <a:solidFill>
                  <a:srgbClr val="FF0000"/>
                </a:solidFill>
              </a:rPr>
              <a:t>python</a:t>
            </a:r>
            <a:r>
              <a:rPr lang="zh-CN" altLang="en-US" sz="2000" dirty="0" smtClean="0">
                <a:solidFill>
                  <a:srgbClr val="FF0000"/>
                </a:solidFill>
              </a:rPr>
              <a:t>语言容易自定义</a:t>
            </a:r>
            <a:endParaRPr lang="en-US" altLang="zh-CN" sz="2000" dirty="0" smtClean="0">
              <a:solidFill>
                <a:srgbClr val="FF0000"/>
              </a:solidFill>
            </a:endParaRPr>
          </a:p>
          <a:p>
            <a:pPr marL="1257300" lvl="2" indent="-342900">
              <a:lnSpc>
                <a:spcPct val="150000"/>
              </a:lnSpc>
              <a:buFont typeface="Arial" panose="020B0604020202020204" pitchFamily="34" charset="0"/>
              <a:buChar char="•"/>
            </a:pPr>
            <a:r>
              <a:rPr lang="zh-CN" altLang="en-US" sz="2000" dirty="0">
                <a:solidFill>
                  <a:srgbClr val="FF0000"/>
                </a:solidFill>
              </a:rPr>
              <a:t>速度</a:t>
            </a:r>
            <a:r>
              <a:rPr lang="zh-CN" altLang="en-US" sz="2000" dirty="0" smtClean="0">
                <a:solidFill>
                  <a:srgbClr val="FF0000"/>
                </a:solidFill>
              </a:rPr>
              <a:t>快，也可利用</a:t>
            </a:r>
            <a:r>
              <a:rPr lang="en-US" altLang="zh-CN" sz="2000" dirty="0" smtClean="0">
                <a:solidFill>
                  <a:srgbClr val="FF0000"/>
                </a:solidFill>
              </a:rPr>
              <a:t>GPU</a:t>
            </a:r>
            <a:r>
              <a:rPr lang="zh-CN" altLang="en-US" sz="2000" dirty="0" smtClean="0">
                <a:solidFill>
                  <a:srgbClr val="FF0000"/>
                </a:solidFill>
              </a:rPr>
              <a:t>加速</a:t>
            </a:r>
            <a:endParaRPr lang="en-US" altLang="zh-CN" sz="2000" dirty="0" smtClean="0">
              <a:solidFill>
                <a:srgbClr val="FF0000"/>
              </a:solidFill>
            </a:endParaRPr>
          </a:p>
        </p:txBody>
      </p:sp>
    </p:spTree>
    <p:extLst>
      <p:ext uri="{BB962C8B-B14F-4D97-AF65-F5344CB8AC3E}">
        <p14:creationId xmlns:p14="http://schemas.microsoft.com/office/powerpoint/2010/main" val="134502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2"/>
          <p:cNvSpPr txBox="1">
            <a:spLocks noChangeArrowheads="1"/>
          </p:cNvSpPr>
          <p:nvPr/>
        </p:nvSpPr>
        <p:spPr bwMode="auto">
          <a:xfrm>
            <a:off x="1234436" y="214290"/>
            <a:ext cx="3480440" cy="584775"/>
          </a:xfrm>
          <a:prstGeom prst="rect">
            <a:avLst/>
          </a:prstGeom>
          <a:noFill/>
          <a:ln w="9525">
            <a:noFill/>
            <a:miter lim="800000"/>
            <a:headEnd/>
            <a:tailEnd/>
          </a:ln>
        </p:spPr>
        <p:txBody>
          <a:bodyPr wrap="none">
            <a:spAutoFit/>
          </a:bodyPr>
          <a:lstStyle/>
          <a:p>
            <a:r>
              <a:rPr lang="zh-CN" altLang="en-US" sz="3200" b="1" dirty="0" smtClean="0"/>
              <a:t>拟真土壤模型原理</a:t>
            </a:r>
          </a:p>
        </p:txBody>
      </p:sp>
      <p:sp>
        <p:nvSpPr>
          <p:cNvPr id="6" name="圆角矩形 5"/>
          <p:cNvSpPr/>
          <p:nvPr/>
        </p:nvSpPr>
        <p:spPr>
          <a:xfrm>
            <a:off x="1907704" y="1628800"/>
            <a:ext cx="1872208"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黑体" panose="02010609060101010101" pitchFamily="49" charset="-122"/>
                <a:ea typeface="黑体" panose="02010609060101010101" pitchFamily="49" charset="-122"/>
              </a:rPr>
              <a:t>土壤电磁特性半经验模型</a:t>
            </a:r>
            <a:endParaRPr lang="zh-CN" altLang="en-US" sz="2400" dirty="0">
              <a:latin typeface="黑体" panose="02010609060101010101" pitchFamily="49" charset="-122"/>
              <a:ea typeface="黑体" panose="02010609060101010101" pitchFamily="49" charset="-122"/>
            </a:endParaRPr>
          </a:p>
        </p:txBody>
      </p:sp>
      <p:sp>
        <p:nvSpPr>
          <p:cNvPr id="7" name="圆角矩形 6"/>
          <p:cNvSpPr/>
          <p:nvPr/>
        </p:nvSpPr>
        <p:spPr>
          <a:xfrm>
            <a:off x="5076056" y="1628800"/>
            <a:ext cx="1872208"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黑体" panose="02010609060101010101" pitchFamily="49" charset="-122"/>
                <a:ea typeface="黑体" panose="02010609060101010101" pitchFamily="49" charset="-122"/>
              </a:rPr>
              <a:t>土壤介质分布与表面形态的分形特征理论</a:t>
            </a:r>
            <a:endParaRPr lang="zh-CN" altLang="en-US" sz="2400" dirty="0">
              <a:latin typeface="黑体" panose="02010609060101010101" pitchFamily="49" charset="-122"/>
              <a:ea typeface="黑体" panose="02010609060101010101" pitchFamily="49" charset="-122"/>
            </a:endParaRPr>
          </a:p>
        </p:txBody>
      </p:sp>
      <p:sp>
        <p:nvSpPr>
          <p:cNvPr id="8" name="圆角矩形 7"/>
          <p:cNvSpPr/>
          <p:nvPr/>
        </p:nvSpPr>
        <p:spPr>
          <a:xfrm>
            <a:off x="3347864" y="5517232"/>
            <a:ext cx="2304256" cy="64807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400" dirty="0" smtClean="0">
                <a:latin typeface="黑体" panose="02010609060101010101" pitchFamily="49" charset="-122"/>
                <a:ea typeface="黑体" panose="02010609060101010101" pitchFamily="49" charset="-122"/>
              </a:rPr>
              <a:t>拟真土壤模型</a:t>
            </a:r>
            <a:endParaRPr lang="zh-CN" altLang="en-US" sz="2400" dirty="0">
              <a:latin typeface="黑体" panose="02010609060101010101" pitchFamily="49" charset="-122"/>
              <a:ea typeface="黑体" panose="02010609060101010101" pitchFamily="49" charset="-122"/>
            </a:endParaRPr>
          </a:p>
        </p:txBody>
      </p:sp>
      <p:sp>
        <p:nvSpPr>
          <p:cNvPr id="9" name="下箭头 8"/>
          <p:cNvSpPr/>
          <p:nvPr/>
        </p:nvSpPr>
        <p:spPr>
          <a:xfrm rot="20160169">
            <a:off x="3014787" y="3531930"/>
            <a:ext cx="504056" cy="16561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043562">
            <a:off x="5456081" y="3538482"/>
            <a:ext cx="504056" cy="16561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979712" y="4221088"/>
            <a:ext cx="1112805" cy="369332"/>
          </a:xfrm>
          <a:prstGeom prst="rect">
            <a:avLst/>
          </a:prstGeom>
          <a:noFill/>
        </p:spPr>
        <p:txBody>
          <a:bodyPr wrap="none" rtlCol="0">
            <a:spAutoFit/>
          </a:bodyPr>
          <a:lstStyle/>
          <a:p>
            <a:r>
              <a:rPr lang="zh-CN" altLang="en-US" dirty="0" smtClean="0"/>
              <a:t>介质角度</a:t>
            </a:r>
            <a:endParaRPr lang="zh-CN" altLang="en-US" dirty="0"/>
          </a:p>
        </p:txBody>
      </p:sp>
      <p:sp>
        <p:nvSpPr>
          <p:cNvPr id="12" name="文本框 11"/>
          <p:cNvSpPr txBox="1"/>
          <p:nvPr/>
        </p:nvSpPr>
        <p:spPr>
          <a:xfrm>
            <a:off x="5868144" y="4221088"/>
            <a:ext cx="1107996" cy="369332"/>
          </a:xfrm>
          <a:prstGeom prst="rect">
            <a:avLst/>
          </a:prstGeom>
          <a:noFill/>
        </p:spPr>
        <p:txBody>
          <a:bodyPr wrap="none" rtlCol="0">
            <a:spAutoFit/>
          </a:bodyPr>
          <a:lstStyle/>
          <a:p>
            <a:r>
              <a:rPr lang="zh-CN" altLang="en-US" dirty="0" smtClean="0"/>
              <a:t>几何角度</a:t>
            </a:r>
            <a:endParaRPr lang="zh-CN" altLang="en-US" dirty="0"/>
          </a:p>
        </p:txBody>
      </p:sp>
    </p:spTree>
    <p:extLst>
      <p:ext uri="{BB962C8B-B14F-4D97-AF65-F5344CB8AC3E}">
        <p14:creationId xmlns:p14="http://schemas.microsoft.com/office/powerpoint/2010/main" val="1637637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4716356" cy="584775"/>
          </a:xfrm>
          <a:prstGeom prst="rect">
            <a:avLst/>
          </a:prstGeom>
          <a:noFill/>
          <a:ln w="9525">
            <a:noFill/>
            <a:miter lim="800000"/>
            <a:headEnd/>
            <a:tailEnd/>
          </a:ln>
        </p:spPr>
        <p:txBody>
          <a:bodyPr wrap="none">
            <a:spAutoFit/>
          </a:bodyPr>
          <a:lstStyle/>
          <a:p>
            <a:r>
              <a:rPr lang="zh-CN" altLang="en-US" sz="3200" b="1" dirty="0" smtClean="0"/>
              <a:t>土壤电磁特性半经验模型</a:t>
            </a:r>
          </a:p>
        </p:txBody>
      </p:sp>
      <p:sp>
        <p:nvSpPr>
          <p:cNvPr id="6" name="文本框 5"/>
          <p:cNvSpPr txBox="1"/>
          <p:nvPr/>
        </p:nvSpPr>
        <p:spPr>
          <a:xfrm>
            <a:off x="5796136" y="1052736"/>
            <a:ext cx="2880320" cy="5632311"/>
          </a:xfrm>
          <a:prstGeom prst="rect">
            <a:avLst/>
          </a:prstGeom>
          <a:noFill/>
        </p:spPr>
        <p:txBody>
          <a:bodyPr wrap="square" rtlCol="0">
            <a:spAutoFit/>
          </a:bodyPr>
          <a:lstStyle/>
          <a:p>
            <a:pPr>
              <a:lnSpc>
                <a:spcPct val="150000"/>
              </a:lnSpc>
            </a:pPr>
            <a:r>
              <a:rPr lang="zh-CN" altLang="en-US" dirty="0" smtClean="0"/>
              <a:t>文献</a:t>
            </a:r>
            <a:r>
              <a:rPr lang="en-US" altLang="zh-CN" dirty="0" smtClean="0"/>
              <a:t>[1]</a:t>
            </a:r>
            <a:r>
              <a:rPr lang="zh-CN" altLang="en-US" dirty="0" smtClean="0"/>
              <a:t>中，</a:t>
            </a:r>
            <a:r>
              <a:rPr lang="en-US" altLang="zh-CN" dirty="0" err="1" smtClean="0"/>
              <a:t>Peplinski</a:t>
            </a:r>
            <a:r>
              <a:rPr lang="en-US" altLang="zh-CN" dirty="0" smtClean="0"/>
              <a:t> </a:t>
            </a:r>
            <a:r>
              <a:rPr lang="zh-CN" altLang="en-US" dirty="0"/>
              <a:t>等</a:t>
            </a:r>
            <a:r>
              <a:rPr lang="zh-CN" altLang="en-US" dirty="0" smtClean="0"/>
              <a:t>人将土壤看作是</a:t>
            </a:r>
            <a:r>
              <a:rPr lang="zh-CN" altLang="en-US" dirty="0" smtClean="0">
                <a:solidFill>
                  <a:srgbClr val="FF0000"/>
                </a:solidFill>
              </a:rPr>
              <a:t>沙土</a:t>
            </a:r>
            <a:r>
              <a:rPr lang="zh-CN" altLang="en-US" dirty="0" smtClean="0"/>
              <a:t>、</a:t>
            </a:r>
            <a:r>
              <a:rPr lang="zh-CN" altLang="en-US" dirty="0" smtClean="0">
                <a:solidFill>
                  <a:srgbClr val="FF0000"/>
                </a:solidFill>
              </a:rPr>
              <a:t>粉土</a:t>
            </a:r>
            <a:r>
              <a:rPr lang="zh-CN" altLang="en-US" dirty="0" smtClean="0"/>
              <a:t>和</a:t>
            </a:r>
            <a:r>
              <a:rPr lang="zh-CN" altLang="en-US" dirty="0" smtClean="0">
                <a:solidFill>
                  <a:srgbClr val="FF0000"/>
                </a:solidFill>
              </a:rPr>
              <a:t>粘土</a:t>
            </a:r>
            <a:r>
              <a:rPr lang="zh-CN" altLang="en-US" dirty="0" smtClean="0"/>
              <a:t>的混合物，并</a:t>
            </a:r>
            <a:r>
              <a:rPr lang="zh-CN" altLang="en-US" dirty="0"/>
              <a:t>根据</a:t>
            </a:r>
            <a:r>
              <a:rPr lang="zh-CN" altLang="en-US" dirty="0" smtClean="0"/>
              <a:t>实验得到其复介电常数的公式</a:t>
            </a:r>
            <a:endParaRPr lang="en-US" altLang="zh-CN" dirty="0" smtClean="0"/>
          </a:p>
          <a:p>
            <a:pPr>
              <a:lnSpc>
                <a:spcPct val="150000"/>
              </a:lnSpc>
            </a:pPr>
            <a:endParaRPr lang="en-US" altLang="zh-CN" sz="2000" dirty="0"/>
          </a:p>
          <a:p>
            <a:pPr>
              <a:lnSpc>
                <a:spcPct val="150000"/>
              </a:lnSpc>
            </a:pPr>
            <a:r>
              <a:rPr lang="zh-CN" altLang="en-US" dirty="0" smtClean="0"/>
              <a:t>因此，在给定</a:t>
            </a:r>
            <a:r>
              <a:rPr lang="en-US" altLang="zh-CN" i="1" dirty="0" smtClean="0"/>
              <a:t>S </a:t>
            </a:r>
            <a:r>
              <a:rPr lang="zh-CN" altLang="en-US" dirty="0"/>
              <a:t>与 </a:t>
            </a:r>
            <a:r>
              <a:rPr lang="en-US" altLang="zh-CN" i="1" dirty="0"/>
              <a:t>C </a:t>
            </a:r>
            <a:r>
              <a:rPr lang="zh-CN" altLang="en-US" dirty="0"/>
              <a:t>后</a:t>
            </a:r>
            <a:r>
              <a:rPr lang="zh-CN" altLang="en-US" dirty="0" smtClean="0"/>
              <a:t>，土壤电磁特性主要由</a:t>
            </a:r>
            <a:r>
              <a:rPr lang="zh-CN" altLang="en-US" dirty="0" smtClean="0">
                <a:solidFill>
                  <a:srgbClr val="FF0000"/>
                </a:solidFill>
              </a:rPr>
              <a:t>含水量</a:t>
            </a:r>
            <a:r>
              <a:rPr lang="zh-CN" altLang="en-US" dirty="0" smtClean="0"/>
              <a:t>决定，将</a:t>
            </a:r>
            <a:r>
              <a:rPr lang="zh-CN" altLang="en-US" dirty="0"/>
              <a:t>此含水量范围</a:t>
            </a:r>
            <a:r>
              <a:rPr lang="zh-CN" altLang="en-US" dirty="0">
                <a:solidFill>
                  <a:srgbClr val="FF0000"/>
                </a:solidFill>
              </a:rPr>
              <a:t>等距离取 </a:t>
            </a:r>
            <a:r>
              <a:rPr lang="en-US" altLang="zh-CN" i="1" dirty="0">
                <a:solidFill>
                  <a:srgbClr val="FF0000"/>
                </a:solidFill>
              </a:rPr>
              <a:t>n </a:t>
            </a:r>
            <a:r>
              <a:rPr lang="zh-CN" altLang="en-US" dirty="0">
                <a:solidFill>
                  <a:srgbClr val="FF0000"/>
                </a:solidFill>
              </a:rPr>
              <a:t>个点</a:t>
            </a:r>
            <a:r>
              <a:rPr lang="zh-CN" altLang="en-US" dirty="0" smtClean="0"/>
              <a:t>并代入左侧公式便</a:t>
            </a:r>
            <a:r>
              <a:rPr lang="zh-CN" altLang="en-US" dirty="0"/>
              <a:t>可得到一系列</a:t>
            </a:r>
            <a:r>
              <a:rPr lang="zh-CN" altLang="en-US" dirty="0">
                <a:solidFill>
                  <a:srgbClr val="FF0000"/>
                </a:solidFill>
              </a:rPr>
              <a:t>复介电常数</a:t>
            </a:r>
            <a:r>
              <a:rPr lang="zh-CN" altLang="en-US" sz="2000" dirty="0">
                <a:solidFill>
                  <a:srgbClr val="FF0000"/>
                </a:solidFill>
              </a:rPr>
              <a:t> </a:t>
            </a:r>
            <a:r>
              <a:rPr lang="zh-CN" altLang="en-US" sz="2000" dirty="0"/>
              <a:t/>
            </a:r>
            <a:br>
              <a:rPr lang="zh-CN" altLang="en-US" sz="2000" dirty="0"/>
            </a:br>
            <a:r>
              <a:rPr lang="zh-CN" altLang="en-US" sz="2000" dirty="0"/>
              <a:t> </a:t>
            </a:r>
            <a:endParaRPr lang="en-US" altLang="zh-CN" sz="2000" dirty="0" smtClean="0"/>
          </a:p>
        </p:txBody>
      </p:sp>
      <p:sp>
        <p:nvSpPr>
          <p:cNvPr id="7" name="矩形 6"/>
          <p:cNvSpPr/>
          <p:nvPr/>
        </p:nvSpPr>
        <p:spPr>
          <a:xfrm>
            <a:off x="107504" y="6442502"/>
            <a:ext cx="9036496" cy="415498"/>
          </a:xfrm>
          <a:prstGeom prst="rect">
            <a:avLst/>
          </a:prstGeom>
        </p:spPr>
        <p:txBody>
          <a:bodyPr wrap="square">
            <a:spAutoFit/>
          </a:bodyPr>
          <a:lstStyle/>
          <a:p>
            <a:r>
              <a:rPr lang="en-US" altLang="zh-CN" sz="1050" dirty="0" smtClean="0">
                <a:solidFill>
                  <a:srgbClr val="000000"/>
                </a:solidFill>
                <a:latin typeface="Times New Roman" panose="02020603050405020304" pitchFamily="18" charset="0"/>
                <a:cs typeface="Times New Roman" panose="02020603050405020304" pitchFamily="18" charset="0"/>
              </a:rPr>
              <a:t>[1</a:t>
            </a:r>
            <a:r>
              <a:rPr lang="en-US" altLang="zh-CN" sz="1050" dirty="0">
                <a:solidFill>
                  <a:srgbClr val="000000"/>
                </a:solidFill>
                <a:latin typeface="Times New Roman" panose="02020603050405020304" pitchFamily="18" charset="0"/>
                <a:cs typeface="Times New Roman" panose="02020603050405020304" pitchFamily="18" charset="0"/>
              </a:rPr>
              <a:t>] N. R. </a:t>
            </a:r>
            <a:r>
              <a:rPr lang="en-US" altLang="zh-CN" sz="1050" dirty="0" err="1">
                <a:solidFill>
                  <a:srgbClr val="000000"/>
                </a:solidFill>
                <a:latin typeface="Times New Roman" panose="02020603050405020304" pitchFamily="18" charset="0"/>
                <a:cs typeface="Times New Roman" panose="02020603050405020304" pitchFamily="18" charset="0"/>
              </a:rPr>
              <a:t>Peplinski</a:t>
            </a:r>
            <a:r>
              <a:rPr lang="en-US" altLang="zh-CN" sz="1050" dirty="0">
                <a:solidFill>
                  <a:srgbClr val="000000"/>
                </a:solidFill>
                <a:latin typeface="Times New Roman" panose="02020603050405020304" pitchFamily="18" charset="0"/>
                <a:cs typeface="Times New Roman" panose="02020603050405020304" pitchFamily="18" charset="0"/>
              </a:rPr>
              <a:t>, F. T. </a:t>
            </a:r>
            <a:r>
              <a:rPr lang="en-US" altLang="zh-CN" sz="1050" dirty="0" err="1">
                <a:solidFill>
                  <a:srgbClr val="000000"/>
                </a:solidFill>
                <a:latin typeface="Times New Roman" panose="02020603050405020304" pitchFamily="18" charset="0"/>
                <a:cs typeface="Times New Roman" panose="02020603050405020304" pitchFamily="18" charset="0"/>
              </a:rPr>
              <a:t>Ulaby</a:t>
            </a:r>
            <a:r>
              <a:rPr lang="en-US" altLang="zh-CN" sz="1050" dirty="0">
                <a:solidFill>
                  <a:srgbClr val="000000"/>
                </a:solidFill>
                <a:latin typeface="Times New Roman" panose="02020603050405020304" pitchFamily="18" charset="0"/>
                <a:cs typeface="Times New Roman" panose="02020603050405020304" pitchFamily="18" charset="0"/>
              </a:rPr>
              <a:t>, M. C. Dobson. Dielectric properties of soils in the </a:t>
            </a:r>
            <a:r>
              <a:rPr lang="en-US" altLang="zh-CN" sz="1050" dirty="0" smtClean="0">
                <a:solidFill>
                  <a:srgbClr val="000000"/>
                </a:solidFill>
                <a:latin typeface="Times New Roman" panose="02020603050405020304" pitchFamily="18" charset="0"/>
                <a:cs typeface="Times New Roman" panose="02020603050405020304" pitchFamily="18" charset="0"/>
              </a:rPr>
              <a:t>0.3-1.3-ghz range[J</a:t>
            </a:r>
            <a:r>
              <a:rPr lang="en-US" altLang="zh-CN" sz="1050" dirty="0">
                <a:solidFill>
                  <a:srgbClr val="000000"/>
                </a:solidFill>
                <a:latin typeface="Times New Roman" panose="02020603050405020304" pitchFamily="18" charset="0"/>
                <a:cs typeface="Times New Roman" panose="02020603050405020304" pitchFamily="18" charset="0"/>
              </a:rPr>
              <a:t>]. IEEE Transactions on Geoscience and Remote Sensing, 1995, 33(3): 803-807</a:t>
            </a:r>
            <a:r>
              <a:rPr lang="en-US" altLang="zh-CN" sz="1050" dirty="0">
                <a:latin typeface="Times New Roman" panose="02020603050405020304" pitchFamily="18" charset="0"/>
                <a:cs typeface="Times New Roman" panose="02020603050405020304" pitchFamily="18" charset="0"/>
              </a:rPr>
              <a:t> </a:t>
            </a:r>
            <a:endParaRPr lang="zh-CN" altLang="en-US" sz="1050" dirty="0">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323528" y="1556792"/>
            <a:ext cx="5191506" cy="2016224"/>
          </a:xfrm>
          <a:prstGeom prst="rect">
            <a:avLst/>
          </a:prstGeom>
        </p:spPr>
      </p:pic>
      <p:sp>
        <p:nvSpPr>
          <p:cNvPr id="9" name="文本框 8"/>
          <p:cNvSpPr txBox="1"/>
          <p:nvPr/>
        </p:nvSpPr>
        <p:spPr>
          <a:xfrm>
            <a:off x="1835696" y="980728"/>
            <a:ext cx="1338828" cy="369332"/>
          </a:xfrm>
          <a:prstGeom prst="rect">
            <a:avLst/>
          </a:prstGeom>
          <a:noFill/>
        </p:spPr>
        <p:txBody>
          <a:bodyPr wrap="none" rtlCol="0">
            <a:spAutoFit/>
          </a:bodyPr>
          <a:lstStyle/>
          <a:p>
            <a:r>
              <a:rPr lang="zh-CN" altLang="en-US" dirty="0" smtClean="0"/>
              <a:t>土壤总密度</a:t>
            </a:r>
            <a:endParaRPr lang="zh-CN" altLang="en-US" dirty="0"/>
          </a:p>
        </p:txBody>
      </p:sp>
      <p:sp>
        <p:nvSpPr>
          <p:cNvPr id="10" name="文本框 9"/>
          <p:cNvSpPr txBox="1"/>
          <p:nvPr/>
        </p:nvSpPr>
        <p:spPr>
          <a:xfrm>
            <a:off x="3203848" y="980728"/>
            <a:ext cx="1107996" cy="369332"/>
          </a:xfrm>
          <a:prstGeom prst="rect">
            <a:avLst/>
          </a:prstGeom>
          <a:noFill/>
        </p:spPr>
        <p:txBody>
          <a:bodyPr wrap="none" rtlCol="0">
            <a:spAutoFit/>
          </a:bodyPr>
          <a:lstStyle/>
          <a:p>
            <a:r>
              <a:rPr lang="zh-CN" altLang="en-US" dirty="0" smtClean="0"/>
              <a:t>沙土密度</a:t>
            </a:r>
            <a:endParaRPr lang="zh-CN" altLang="en-US" dirty="0"/>
          </a:p>
        </p:txBody>
      </p:sp>
      <p:cxnSp>
        <p:nvCxnSpPr>
          <p:cNvPr id="12" name="直接箭头连接符 11"/>
          <p:cNvCxnSpPr/>
          <p:nvPr/>
        </p:nvCxnSpPr>
        <p:spPr>
          <a:xfrm flipH="1">
            <a:off x="2195736" y="1412776"/>
            <a:ext cx="144016" cy="720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2267744" y="1412776"/>
            <a:ext cx="1296144" cy="1296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p:nvPicPr>
        <p:blipFill>
          <a:blip r:embed="rId3"/>
          <a:stretch>
            <a:fillRect/>
          </a:stretch>
        </p:blipFill>
        <p:spPr>
          <a:xfrm>
            <a:off x="1115616" y="3789040"/>
            <a:ext cx="3542857" cy="1038095"/>
          </a:xfrm>
          <a:prstGeom prst="rect">
            <a:avLst/>
          </a:prstGeom>
        </p:spPr>
      </p:pic>
      <p:sp>
        <p:nvSpPr>
          <p:cNvPr id="16" name="文本框 15"/>
          <p:cNvSpPr txBox="1"/>
          <p:nvPr/>
        </p:nvSpPr>
        <p:spPr>
          <a:xfrm>
            <a:off x="1043608" y="4869160"/>
            <a:ext cx="3736920" cy="369332"/>
          </a:xfrm>
          <a:prstGeom prst="rect">
            <a:avLst/>
          </a:prstGeom>
          <a:noFill/>
        </p:spPr>
        <p:txBody>
          <a:bodyPr wrap="none" rtlCol="0">
            <a:spAutoFit/>
          </a:bodyPr>
          <a:lstStyle/>
          <a:p>
            <a:r>
              <a:rPr lang="en-US" altLang="zh-CN" dirty="0" smtClean="0"/>
              <a:t>S</a:t>
            </a:r>
            <a:r>
              <a:rPr lang="zh-CN" altLang="en-US" dirty="0" smtClean="0"/>
              <a:t>与</a:t>
            </a:r>
            <a:r>
              <a:rPr lang="en-US" altLang="zh-CN" dirty="0" smtClean="0"/>
              <a:t>C</a:t>
            </a:r>
            <a:r>
              <a:rPr lang="zh-CN" altLang="en-US" dirty="0" smtClean="0"/>
              <a:t>分别为沙土与粘土的构成比例</a:t>
            </a:r>
            <a:endParaRPr lang="zh-CN" altLang="en-US" dirty="0"/>
          </a:p>
        </p:txBody>
      </p:sp>
    </p:spTree>
    <p:extLst>
      <p:ext uri="{BB962C8B-B14F-4D97-AF65-F5344CB8AC3E}">
        <p14:creationId xmlns:p14="http://schemas.microsoft.com/office/powerpoint/2010/main" val="3800521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3068469" cy="584775"/>
          </a:xfrm>
          <a:prstGeom prst="rect">
            <a:avLst/>
          </a:prstGeom>
          <a:noFill/>
          <a:ln w="9525">
            <a:noFill/>
            <a:miter lim="800000"/>
            <a:headEnd/>
            <a:tailEnd/>
          </a:ln>
        </p:spPr>
        <p:txBody>
          <a:bodyPr wrap="none">
            <a:spAutoFit/>
          </a:bodyPr>
          <a:lstStyle/>
          <a:p>
            <a:r>
              <a:rPr lang="zh-CN" altLang="en-US" sz="3200" b="1" dirty="0" smtClean="0"/>
              <a:t>土壤的分形特征</a:t>
            </a:r>
          </a:p>
        </p:txBody>
      </p:sp>
      <p:sp>
        <p:nvSpPr>
          <p:cNvPr id="5" name="矩形 4"/>
          <p:cNvSpPr/>
          <p:nvPr/>
        </p:nvSpPr>
        <p:spPr>
          <a:xfrm>
            <a:off x="107504" y="6525344"/>
            <a:ext cx="9036496" cy="253916"/>
          </a:xfrm>
          <a:prstGeom prst="rect">
            <a:avLst/>
          </a:prstGeom>
        </p:spPr>
        <p:txBody>
          <a:bodyPr wrap="square">
            <a:spAutoFit/>
          </a:bodyPr>
          <a:lstStyle/>
          <a:p>
            <a:r>
              <a:rPr lang="en-US" altLang="zh-CN" sz="1050" dirty="0" smtClean="0">
                <a:solidFill>
                  <a:srgbClr val="000000"/>
                </a:solidFill>
                <a:latin typeface="Times New Roman" panose="02020603050405020304" pitchFamily="18" charset="0"/>
                <a:cs typeface="Times New Roman" panose="02020603050405020304" pitchFamily="18" charset="0"/>
              </a:rPr>
              <a:t>[2] D</a:t>
            </a:r>
            <a:r>
              <a:rPr lang="en-US" altLang="zh-CN" sz="1050" dirty="0">
                <a:solidFill>
                  <a:srgbClr val="000000"/>
                </a:solidFill>
                <a:latin typeface="Times New Roman" panose="02020603050405020304" pitchFamily="18" charset="0"/>
                <a:cs typeface="Times New Roman" panose="02020603050405020304" pitchFamily="18" charset="0"/>
              </a:rPr>
              <a:t>. L. </a:t>
            </a:r>
            <a:r>
              <a:rPr lang="en-US" altLang="zh-CN" sz="1050" dirty="0" err="1">
                <a:solidFill>
                  <a:srgbClr val="000000"/>
                </a:solidFill>
                <a:latin typeface="Times New Roman" panose="02020603050405020304" pitchFamily="18" charset="0"/>
                <a:cs typeface="Times New Roman" panose="02020603050405020304" pitchFamily="18" charset="0"/>
              </a:rPr>
              <a:t>Turcotte</a:t>
            </a:r>
            <a:r>
              <a:rPr lang="en-US" altLang="zh-CN" sz="1050" dirty="0">
                <a:solidFill>
                  <a:srgbClr val="000000"/>
                </a:solidFill>
                <a:latin typeface="Times New Roman" panose="02020603050405020304" pitchFamily="18" charset="0"/>
                <a:cs typeface="Times New Roman" panose="02020603050405020304" pitchFamily="18" charset="0"/>
              </a:rPr>
              <a:t>. Fractals and chaos in geology and geophysics[M]. Cambridge university </a:t>
            </a:r>
            <a:r>
              <a:rPr lang="en-US" altLang="zh-CN" sz="1050" dirty="0" smtClean="0">
                <a:solidFill>
                  <a:srgbClr val="000000"/>
                </a:solidFill>
                <a:latin typeface="Times New Roman" panose="02020603050405020304" pitchFamily="18" charset="0"/>
                <a:cs typeface="Times New Roman" panose="02020603050405020304" pitchFamily="18" charset="0"/>
              </a:rPr>
              <a:t>press, 1997</a:t>
            </a:r>
            <a:endParaRPr lang="zh-CN" altLang="en-US" sz="1050"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467544" y="1052736"/>
            <a:ext cx="8352928" cy="912494"/>
          </a:xfrm>
          <a:prstGeom prst="rect">
            <a:avLst/>
          </a:prstGeom>
          <a:noFill/>
        </p:spPr>
        <p:txBody>
          <a:bodyPr wrap="square" rtlCol="0">
            <a:spAutoFit/>
          </a:bodyPr>
          <a:lstStyle/>
          <a:p>
            <a:pPr>
              <a:lnSpc>
                <a:spcPct val="150000"/>
              </a:lnSpc>
            </a:pPr>
            <a:r>
              <a:rPr lang="zh-CN" altLang="en-US" dirty="0"/>
              <a:t>根据</a:t>
            </a:r>
            <a:r>
              <a:rPr lang="zh-CN" altLang="en-US" dirty="0" smtClean="0"/>
              <a:t>文献</a:t>
            </a:r>
            <a:r>
              <a:rPr lang="en-US" altLang="zh-CN" dirty="0" smtClean="0"/>
              <a:t>[2]</a:t>
            </a:r>
            <a:r>
              <a:rPr lang="zh-CN" altLang="en-US" dirty="0" smtClean="0"/>
              <a:t>，土壤的孔隙度含水量起伏程度等</a:t>
            </a:r>
            <a:r>
              <a:rPr lang="zh-CN" altLang="en-US" dirty="0"/>
              <a:t>特性的</a:t>
            </a:r>
            <a:r>
              <a:rPr lang="zh-CN" altLang="en-US" dirty="0" smtClean="0"/>
              <a:t>分布并不是</a:t>
            </a:r>
            <a:r>
              <a:rPr lang="zh-CN" altLang="en-US" dirty="0"/>
              <a:t>完全随机的而是呈</a:t>
            </a:r>
            <a:r>
              <a:rPr lang="zh-CN" altLang="en-US" dirty="0">
                <a:solidFill>
                  <a:srgbClr val="FF0000"/>
                </a:solidFill>
              </a:rPr>
              <a:t>随机分形特征</a:t>
            </a:r>
            <a:r>
              <a:rPr lang="zh-CN" altLang="en-US" sz="2000" dirty="0"/>
              <a:t> </a:t>
            </a:r>
            <a:endParaRPr lang="en-US" altLang="zh-CN" sz="2000" dirty="0" smtClean="0"/>
          </a:p>
        </p:txBody>
      </p:sp>
      <p:pic>
        <p:nvPicPr>
          <p:cNvPr id="2050" name="Picture 2" descr="âæµ·å²¸çº¿åå½¢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2780928"/>
            <a:ext cx="2397386" cy="158417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5724128" y="4509120"/>
            <a:ext cx="3185487"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自然界中的分形现象：海岸线</a:t>
            </a:r>
            <a:endParaRPr lang="zh-CN" altLang="en-US" dirty="0">
              <a:latin typeface="仿宋" panose="02010609060101010101" pitchFamily="49" charset="-122"/>
              <a:ea typeface="仿宋" panose="02010609060101010101" pitchFamily="49" charset="-122"/>
            </a:endParaRPr>
          </a:p>
        </p:txBody>
      </p:sp>
      <mc:AlternateContent xmlns:mc="http://schemas.openxmlformats.org/markup-compatibility/2006" xmlns:a14="http://schemas.microsoft.com/office/drawing/2010/main">
        <mc:Choice Requires="a14">
          <p:sp>
            <p:nvSpPr>
              <p:cNvPr id="9" name="文本框 8"/>
              <p:cNvSpPr txBox="1"/>
              <p:nvPr/>
            </p:nvSpPr>
            <p:spPr>
              <a:xfrm>
                <a:off x="467544" y="2204864"/>
                <a:ext cx="4968552" cy="3694729"/>
              </a:xfrm>
              <a:prstGeom prst="rect">
                <a:avLst/>
              </a:prstGeom>
              <a:noFill/>
            </p:spPr>
            <p:txBody>
              <a:bodyPr wrap="square" rtlCol="0">
                <a:spAutoFit/>
              </a:bodyPr>
              <a:lstStyle/>
              <a:p>
                <a:pPr>
                  <a:lnSpc>
                    <a:spcPct val="150000"/>
                  </a:lnSpc>
                </a:pPr>
                <a:r>
                  <a:rPr lang="zh-CN" altLang="en-US" dirty="0" smtClean="0"/>
                  <a:t>如何将前面得到的一系列复介电常数</a:t>
                </a:r>
                <a:r>
                  <a:rPr lang="zh-CN" altLang="en-US" dirty="0" smtClean="0">
                    <a:solidFill>
                      <a:srgbClr val="FF0000"/>
                    </a:solidFill>
                  </a:rPr>
                  <a:t>按分形特征排列</a:t>
                </a:r>
                <a:r>
                  <a:rPr lang="zh-CN" altLang="en-US" dirty="0" smtClean="0"/>
                  <a:t>？</a:t>
                </a:r>
                <a:endParaRPr lang="en-US" altLang="zh-CN" sz="2000" dirty="0"/>
              </a:p>
              <a:p>
                <a:pPr>
                  <a:lnSpc>
                    <a:spcPct val="150000"/>
                  </a:lnSpc>
                </a:pPr>
                <a:r>
                  <a:rPr lang="zh-CN" altLang="en-US" dirty="0"/>
                  <a:t>考虑到具有分形特征的数据的离散傅里叶变换（</a:t>
                </a:r>
                <a:r>
                  <a:rPr lang="en-US" altLang="zh-CN" dirty="0"/>
                  <a:t>DFT</a:t>
                </a:r>
                <a:r>
                  <a:rPr lang="zh-CN" altLang="en-US" dirty="0"/>
                  <a:t>）上各频率的系数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𝑓</m:t>
                        </m:r>
                      </m:sub>
                    </m:sSub>
                  </m:oMath>
                </a14:m>
                <a:r>
                  <a:rPr lang="zh-CN" altLang="en-US" dirty="0" smtClean="0"/>
                  <a:t>与</a:t>
                </a:r>
                <a:r>
                  <a:rPr lang="zh-CN" altLang="en-US" dirty="0"/>
                  <a:t>频率 </a:t>
                </a:r>
                <a14:m>
                  <m:oMath xmlns:m="http://schemas.openxmlformats.org/officeDocument/2006/math">
                    <m:r>
                      <a:rPr lang="en-US" altLang="zh-CN" b="0" i="1" smtClean="0">
                        <a:latin typeface="Cambria Math" panose="02040503050406030204" pitchFamily="18" charset="0"/>
                      </a:rPr>
                      <m:t>𝑓</m:t>
                    </m:r>
                  </m:oMath>
                </a14:m>
                <a:r>
                  <a:rPr lang="zh-CN" altLang="en-US" dirty="0" smtClean="0"/>
                  <a:t>近似</a:t>
                </a:r>
                <a:r>
                  <a:rPr lang="zh-CN" altLang="en-US" dirty="0"/>
                  <a:t>呈幂律</a:t>
                </a:r>
                <a:r>
                  <a:rPr lang="zh-CN" altLang="en-US" dirty="0" smtClean="0"/>
                  <a:t>关系（其中</a:t>
                </a:r>
                <a:r>
                  <a:rPr lang="en-US" altLang="zh-CN" dirty="0" smtClean="0"/>
                  <a:t>C</a:t>
                </a:r>
                <a:r>
                  <a:rPr lang="zh-CN" altLang="en-US" dirty="0" smtClean="0"/>
                  <a:t>为常数，</a:t>
                </a:r>
                <a:r>
                  <a:rPr lang="en-US" altLang="zh-CN" dirty="0" smtClean="0"/>
                  <a:t>D</a:t>
                </a:r>
                <a:r>
                  <a:rPr lang="zh-CN" altLang="en-US" dirty="0" smtClean="0"/>
                  <a:t>为</a:t>
                </a:r>
                <a:r>
                  <a:rPr lang="en-US" altLang="zh-CN" dirty="0" smtClean="0"/>
                  <a:t>1~3</a:t>
                </a:r>
                <a:r>
                  <a:rPr lang="zh-CN" altLang="en-US" dirty="0" smtClean="0"/>
                  <a:t>之间的分形维度）：</a:t>
                </a:r>
                <a:endParaRPr lang="en-US" altLang="zh-CN" dirty="0"/>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𝑓</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𝐶</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𝐷</m:t>
                                  </m:r>
                                  <m:r>
                                    <a:rPr lang="en-US" altLang="zh-CN" b="0" i="1" smtClean="0">
                                      <a:latin typeface="Cambria Math" panose="02040503050406030204" pitchFamily="18" charset="0"/>
                                    </a:rPr>
                                    <m:t>−7)</m:t>
                                  </m:r>
                                </m:num>
                                <m:den>
                                  <m:r>
                                    <a:rPr lang="en-US" altLang="zh-CN" b="0" i="1" smtClean="0">
                                      <a:latin typeface="Cambria Math" panose="02040503050406030204" pitchFamily="18" charset="0"/>
                                    </a:rPr>
                                    <m:t>2</m:t>
                                  </m:r>
                                </m:den>
                              </m:f>
                            </m:sup>
                          </m:sSup>
                        </m:den>
                      </m:f>
                    </m:oMath>
                  </m:oMathPara>
                </a14:m>
                <a:endParaRPr lang="en-US" altLang="zh-CN" dirty="0" smtClean="0"/>
              </a:p>
            </p:txBody>
          </p:sp>
        </mc:Choice>
        <mc:Fallback xmlns="">
          <p:sp>
            <p:nvSpPr>
              <p:cNvPr id="9" name="文本框 8"/>
              <p:cNvSpPr txBox="1">
                <a:spLocks noRot="1" noChangeAspect="1" noMove="1" noResize="1" noEditPoints="1" noAdjustHandles="1" noChangeArrowheads="1" noChangeShapeType="1" noTextEdit="1"/>
              </p:cNvSpPr>
              <p:nvPr/>
            </p:nvSpPr>
            <p:spPr>
              <a:xfrm>
                <a:off x="467544" y="2204864"/>
                <a:ext cx="4968552" cy="3694729"/>
              </a:xfrm>
              <a:prstGeom prst="rect">
                <a:avLst/>
              </a:prstGeom>
              <a:blipFill>
                <a:blip r:embed="rId3"/>
                <a:stretch>
                  <a:fillRect l="-11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2327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3506088" cy="584775"/>
          </a:xfrm>
          <a:prstGeom prst="rect">
            <a:avLst/>
          </a:prstGeom>
          <a:noFill/>
          <a:ln w="9525">
            <a:noFill/>
            <a:miter lim="800000"/>
            <a:headEnd/>
            <a:tailEnd/>
          </a:ln>
        </p:spPr>
        <p:txBody>
          <a:bodyPr wrap="none">
            <a:spAutoFit/>
          </a:bodyPr>
          <a:lstStyle/>
          <a:p>
            <a:r>
              <a:rPr lang="zh-CN" altLang="en-US" sz="3200" b="1" dirty="0" smtClean="0"/>
              <a:t>分形数据生成算法</a:t>
            </a:r>
          </a:p>
        </p:txBody>
      </p:sp>
      <mc:AlternateContent xmlns:mc="http://schemas.openxmlformats.org/markup-compatibility/2006" xmlns:a14="http://schemas.microsoft.com/office/drawing/2010/main">
        <mc:Choice Requires="a14">
          <p:sp>
            <p:nvSpPr>
              <p:cNvPr id="5" name="圆角矩形 4"/>
              <p:cNvSpPr/>
              <p:nvPr/>
            </p:nvSpPr>
            <p:spPr>
              <a:xfrm>
                <a:off x="179512" y="1340768"/>
                <a:ext cx="237626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黑体" panose="02010609060101010101" pitchFamily="49" charset="-122"/>
                    <a:ea typeface="黑体" panose="02010609060101010101" pitchFamily="49" charset="-122"/>
                  </a:rPr>
                  <a:t>1.</a:t>
                </a:r>
                <a:r>
                  <a:rPr lang="zh-CN" altLang="en-US" sz="2000" dirty="0" smtClean="0">
                    <a:latin typeface="黑体" panose="02010609060101010101" pitchFamily="49" charset="-122"/>
                    <a:ea typeface="黑体" panose="02010609060101010101" pitchFamily="49" charset="-122"/>
                  </a:rPr>
                  <a:t>生成随机数据</a:t>
                </a:r>
                <a14:m>
                  <m:oMath xmlns:m="http://schemas.openxmlformats.org/officeDocument/2006/math">
                    <m:r>
                      <m:rPr>
                        <m:sty m:val="p"/>
                      </m:rPr>
                      <a:rPr lang="en-US" altLang="zh-CN" sz="2000" i="1" dirty="0">
                        <a:latin typeface="Cambria Math" panose="02040503050406030204" pitchFamily="18" charset="0"/>
                        <a:ea typeface="黑体" panose="02010609060101010101" pitchFamily="49" charset="-122"/>
                      </a:rPr>
                      <m:t>A</m:t>
                    </m:r>
                  </m:oMath>
                </a14:m>
                <a:endParaRPr lang="zh-CN" altLang="en-US" sz="2000" dirty="0">
                  <a:latin typeface="黑体" panose="02010609060101010101" pitchFamily="49" charset="-122"/>
                  <a:ea typeface="黑体" panose="02010609060101010101" pitchFamily="49" charset="-122"/>
                </a:endParaRPr>
              </a:p>
            </p:txBody>
          </p:sp>
        </mc:Choice>
        <mc:Fallback xmlns="">
          <p:sp>
            <p:nvSpPr>
              <p:cNvPr id="5" name="圆角矩形 4"/>
              <p:cNvSpPr>
                <a:spLocks noRot="1" noChangeAspect="1" noMove="1" noResize="1" noEditPoints="1" noAdjustHandles="1" noChangeArrowheads="1" noChangeShapeType="1" noTextEdit="1"/>
              </p:cNvSpPr>
              <p:nvPr/>
            </p:nvSpPr>
            <p:spPr>
              <a:xfrm>
                <a:off x="179512" y="1340768"/>
                <a:ext cx="2376264" cy="504056"/>
              </a:xfrm>
              <a:prstGeom prst="roundRect">
                <a:avLst/>
              </a:prstGeom>
              <a:blipFill>
                <a:blip r:embed="rId2"/>
                <a:stretch>
                  <a:fillRect b="-5747"/>
                </a:stretch>
              </a:blipFill>
            </p:spPr>
            <p:txBody>
              <a:bodyPr/>
              <a:lstStyle/>
              <a:p>
                <a:r>
                  <a:rPr lang="zh-CN" altLang="en-US">
                    <a:noFill/>
                  </a:rPr>
                  <a:t> </a:t>
                </a:r>
              </a:p>
            </p:txBody>
          </p:sp>
        </mc:Fallback>
      </mc:AlternateContent>
      <p:sp>
        <p:nvSpPr>
          <p:cNvPr id="6" name="圆角矩形 5"/>
          <p:cNvSpPr/>
          <p:nvPr/>
        </p:nvSpPr>
        <p:spPr>
          <a:xfrm>
            <a:off x="179512" y="2204864"/>
            <a:ext cx="2376264"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黑体" panose="02010609060101010101" pitchFamily="49" charset="-122"/>
                <a:ea typeface="黑体" panose="02010609060101010101" pitchFamily="49" charset="-122"/>
              </a:rPr>
              <a:t>2.</a:t>
            </a:r>
            <a:r>
              <a:rPr lang="zh-CN" altLang="en-US" sz="2000" dirty="0" smtClean="0">
                <a:latin typeface="黑体" panose="02010609060101010101" pitchFamily="49" charset="-122"/>
                <a:ea typeface="黑体" panose="02010609060101010101" pitchFamily="49" charset="-122"/>
              </a:rPr>
              <a:t>应用</a:t>
            </a:r>
            <a:r>
              <a:rPr lang="en-US" altLang="zh-CN" sz="2000" dirty="0">
                <a:latin typeface="黑体" panose="02010609060101010101" pitchFamily="49" charset="-122"/>
                <a:ea typeface="黑体" panose="02010609060101010101" pitchFamily="49" charset="-122"/>
              </a:rPr>
              <a:t>FFT</a:t>
            </a:r>
            <a:endParaRPr lang="zh-CN" altLang="en-US" sz="20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7" name="圆角矩形 6"/>
              <p:cNvSpPr/>
              <p:nvPr/>
            </p:nvSpPr>
            <p:spPr>
              <a:xfrm>
                <a:off x="179512" y="2924944"/>
                <a:ext cx="2376264"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黑体" panose="02010609060101010101" pitchFamily="49" charset="-122"/>
                    <a:ea typeface="黑体" panose="02010609060101010101" pitchFamily="49" charset="-122"/>
                  </a:rPr>
                  <a:t>3.</a:t>
                </a:r>
                <a:r>
                  <a:rPr lang="zh-CN" altLang="en-US" sz="2000" dirty="0" smtClean="0">
                    <a:latin typeface="黑体" panose="02010609060101010101" pitchFamily="49" charset="-122"/>
                    <a:ea typeface="黑体" panose="02010609060101010101" pitchFamily="49" charset="-122"/>
                  </a:rPr>
                  <a:t>对于</a:t>
                </a:r>
                <a:r>
                  <a:rPr lang="zh-CN" altLang="en-US" sz="2000" dirty="0">
                    <a:latin typeface="黑体" panose="02010609060101010101" pitchFamily="49" charset="-122"/>
                    <a:ea typeface="黑体" panose="02010609060101010101" pitchFamily="49" charset="-122"/>
                  </a:rPr>
                  <a:t>每个点，计算其到中心的距离</a:t>
                </a:r>
                <a14:m>
                  <m:oMath xmlns:m="http://schemas.openxmlformats.org/officeDocument/2006/math">
                    <m:r>
                      <m:rPr>
                        <m:sty m:val="p"/>
                      </m:rPr>
                      <a:rPr lang="en-US" altLang="zh-CN" sz="2000" dirty="0">
                        <a:latin typeface="Cambria Math" panose="02040503050406030204" pitchFamily="18" charset="0"/>
                        <a:ea typeface="黑体" panose="02010609060101010101" pitchFamily="49" charset="-122"/>
                      </a:rPr>
                      <m:t>L</m:t>
                    </m:r>
                  </m:oMath>
                </a14:m>
                <a:endParaRPr lang="zh-CN" altLang="en-US" sz="2000" dirty="0">
                  <a:latin typeface="黑体" panose="02010609060101010101" pitchFamily="49" charset="-122"/>
                  <a:ea typeface="黑体" panose="02010609060101010101" pitchFamily="49" charset="-122"/>
                </a:endParaRPr>
              </a:p>
            </p:txBody>
          </p:sp>
        </mc:Choice>
        <mc:Fallback xmlns="">
          <p:sp>
            <p:nvSpPr>
              <p:cNvPr id="7" name="圆角矩形 6"/>
              <p:cNvSpPr>
                <a:spLocks noRot="1" noChangeAspect="1" noMove="1" noResize="1" noEditPoints="1" noAdjustHandles="1" noChangeArrowheads="1" noChangeShapeType="1" noTextEdit="1"/>
              </p:cNvSpPr>
              <p:nvPr/>
            </p:nvSpPr>
            <p:spPr>
              <a:xfrm>
                <a:off x="179512" y="2924944"/>
                <a:ext cx="2376264" cy="864096"/>
              </a:xfrm>
              <a:prstGeom prst="roundRect">
                <a:avLst/>
              </a:prstGeom>
              <a:blipFill>
                <a:blip r:embed="rId3"/>
                <a:stretch>
                  <a:fillRect t="-10274" b="-47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圆角矩形 7"/>
              <p:cNvSpPr/>
              <p:nvPr/>
            </p:nvSpPr>
            <p:spPr>
              <a:xfrm>
                <a:off x="179512" y="4149080"/>
                <a:ext cx="2376264" cy="129614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2000" dirty="0" smtClean="0">
                    <a:latin typeface="黑体" panose="02010609060101010101" pitchFamily="49" charset="-122"/>
                    <a:ea typeface="黑体" panose="02010609060101010101" pitchFamily="49" charset="-122"/>
                  </a:rPr>
                  <a:t>4.</a:t>
                </a:r>
                <a:r>
                  <a:rPr lang="zh-CN" altLang="en-US" sz="2000" dirty="0" smtClean="0">
                    <a:latin typeface="黑体" panose="02010609060101010101" pitchFamily="49" charset="-122"/>
                    <a:ea typeface="黑体" panose="02010609060101010101" pitchFamily="49" charset="-122"/>
                  </a:rPr>
                  <a:t>应用公式：</a:t>
                </a:r>
                <a:endParaRPr lang="en-US" altLang="zh-CN" sz="2000" dirty="0" smtClean="0">
                  <a:latin typeface="黑体" panose="02010609060101010101" pitchFamily="49" charset="-122"/>
                  <a:ea typeface="黑体" panose="02010609060101010101" pitchFamily="49" charset="-122"/>
                </a:endParaRPr>
              </a:p>
              <a:p>
                <a:pPr algn="ctr"/>
                <a14:m>
                  <m:oMathPara xmlns:m="http://schemas.openxmlformats.org/officeDocument/2006/math">
                    <m:oMathParaPr>
                      <m:jc m:val="centerGroup"/>
                    </m:oMathParaPr>
                    <m:oMath xmlns:m="http://schemas.openxmlformats.org/officeDocument/2006/math">
                      <m:r>
                        <m:rPr>
                          <m:sty m:val="p"/>
                        </m:rPr>
                        <a:rPr lang="en-US" altLang="zh-CN" sz="2000" i="1" dirty="0">
                          <a:latin typeface="Cambria Math" panose="02040503050406030204" pitchFamily="18" charset="0"/>
                          <a:ea typeface="黑体" panose="02010609060101010101" pitchFamily="49" charset="-122"/>
                        </a:rPr>
                        <m:t>A</m:t>
                      </m:r>
                      <m:r>
                        <a:rPr lang="en-US" altLang="zh-CN" sz="2000" b="0" i="1" dirty="0" smtClean="0">
                          <a:latin typeface="Cambria Math" panose="02040503050406030204" pitchFamily="18" charset="0"/>
                          <a:ea typeface="黑体" panose="02010609060101010101" pitchFamily="49" charset="-122"/>
                        </a:rPr>
                        <m:t>=</m:t>
                      </m:r>
                      <m:r>
                        <a:rPr lang="en-US" altLang="zh-CN" sz="2000" b="0" i="1" dirty="0" smtClean="0">
                          <a:latin typeface="Cambria Math" panose="02040503050406030204" pitchFamily="18" charset="0"/>
                          <a:ea typeface="黑体" panose="02010609060101010101" pitchFamily="49" charset="-122"/>
                        </a:rPr>
                        <m:t>𝐴</m:t>
                      </m:r>
                      <m:f>
                        <m:fPr>
                          <m:ctrlPr>
                            <a:rPr lang="en-US" altLang="zh-CN" sz="2000" b="0" i="1" dirty="0" smtClean="0">
                              <a:latin typeface="Cambria Math" panose="02040503050406030204" pitchFamily="18" charset="0"/>
                              <a:ea typeface="黑体" panose="02010609060101010101" pitchFamily="49" charset="-122"/>
                            </a:rPr>
                          </m:ctrlPr>
                        </m:fPr>
                        <m:num>
                          <m:r>
                            <a:rPr lang="en-US" altLang="zh-CN" sz="2000" b="0" i="1" dirty="0" smtClean="0">
                              <a:latin typeface="Cambria Math" panose="02040503050406030204" pitchFamily="18" charset="0"/>
                              <a:ea typeface="黑体" panose="02010609060101010101" pitchFamily="49" charset="-122"/>
                            </a:rPr>
                            <m:t>1</m:t>
                          </m:r>
                        </m:num>
                        <m:den>
                          <m:sSup>
                            <m:sSupPr>
                              <m:ctrlPr>
                                <a:rPr lang="en-US" altLang="zh-CN" sz="2000" b="0" i="1" dirty="0" smtClean="0">
                                  <a:latin typeface="Cambria Math" panose="02040503050406030204" pitchFamily="18" charset="0"/>
                                  <a:ea typeface="黑体" panose="02010609060101010101" pitchFamily="49" charset="-122"/>
                                </a:rPr>
                              </m:ctrlPr>
                            </m:sSupPr>
                            <m:e>
                              <m:r>
                                <a:rPr lang="en-US" altLang="zh-CN" sz="2000" b="0" i="1" dirty="0" smtClean="0">
                                  <a:latin typeface="Cambria Math" panose="02040503050406030204" pitchFamily="18" charset="0"/>
                                  <a:ea typeface="黑体" panose="02010609060101010101" pitchFamily="49" charset="-122"/>
                                </a:rPr>
                                <m:t>𝐿</m:t>
                              </m:r>
                            </m:e>
                            <m:sup>
                              <m:f>
                                <m:fPr>
                                  <m:ctrlPr>
                                    <a:rPr lang="en-US" altLang="zh-CN" sz="2000" b="0" i="1" dirty="0" smtClean="0">
                                      <a:latin typeface="Cambria Math" panose="02040503050406030204" pitchFamily="18" charset="0"/>
                                      <a:ea typeface="黑体" panose="02010609060101010101" pitchFamily="49" charset="-122"/>
                                    </a:rPr>
                                  </m:ctrlPr>
                                </m:fPr>
                                <m:num>
                                  <m:r>
                                    <a:rPr lang="en-US" altLang="zh-CN" sz="2000" b="0" i="1" dirty="0" smtClean="0">
                                      <a:latin typeface="Cambria Math" panose="02040503050406030204" pitchFamily="18" charset="0"/>
                                      <a:ea typeface="黑体" panose="02010609060101010101" pitchFamily="49" charset="-122"/>
                                    </a:rPr>
                                    <m:t>−(2</m:t>
                                  </m:r>
                                  <m:r>
                                    <a:rPr lang="en-US" altLang="zh-CN" sz="2000" b="0" i="1" dirty="0" smtClean="0">
                                      <a:latin typeface="Cambria Math" panose="02040503050406030204" pitchFamily="18" charset="0"/>
                                      <a:ea typeface="黑体" panose="02010609060101010101" pitchFamily="49" charset="-122"/>
                                    </a:rPr>
                                    <m:t>𝐷</m:t>
                                  </m:r>
                                  <m:r>
                                    <a:rPr lang="en-US" altLang="zh-CN" sz="2000" b="0" i="1" dirty="0" smtClean="0">
                                      <a:latin typeface="Cambria Math" panose="02040503050406030204" pitchFamily="18" charset="0"/>
                                      <a:ea typeface="黑体" panose="02010609060101010101" pitchFamily="49" charset="-122"/>
                                    </a:rPr>
                                    <m:t>−7)</m:t>
                                  </m:r>
                                </m:num>
                                <m:den>
                                  <m:r>
                                    <a:rPr lang="en-US" altLang="zh-CN" sz="2000" b="0" i="1" dirty="0" smtClean="0">
                                      <a:latin typeface="Cambria Math" panose="02040503050406030204" pitchFamily="18" charset="0"/>
                                      <a:ea typeface="黑体" panose="02010609060101010101" pitchFamily="49" charset="-122"/>
                                    </a:rPr>
                                    <m:t>2</m:t>
                                  </m:r>
                                </m:den>
                              </m:f>
                            </m:sup>
                          </m:sSup>
                        </m:den>
                      </m:f>
                    </m:oMath>
                  </m:oMathPara>
                </a14:m>
                <a:endParaRPr lang="zh-CN" altLang="en-US" sz="2000" dirty="0">
                  <a:latin typeface="黑体" panose="02010609060101010101" pitchFamily="49" charset="-122"/>
                  <a:ea typeface="黑体" panose="02010609060101010101" pitchFamily="49" charset="-122"/>
                </a:endParaRPr>
              </a:p>
            </p:txBody>
          </p:sp>
        </mc:Choice>
        <mc:Fallback xmlns="">
          <p:sp>
            <p:nvSpPr>
              <p:cNvPr id="8" name="圆角矩形 7"/>
              <p:cNvSpPr>
                <a:spLocks noRot="1" noChangeAspect="1" noMove="1" noResize="1" noEditPoints="1" noAdjustHandles="1" noChangeArrowheads="1" noChangeShapeType="1" noTextEdit="1"/>
              </p:cNvSpPr>
              <p:nvPr/>
            </p:nvSpPr>
            <p:spPr>
              <a:xfrm>
                <a:off x="179512" y="4149080"/>
                <a:ext cx="2376264" cy="1296144"/>
              </a:xfrm>
              <a:prstGeom prst="roundRect">
                <a:avLst/>
              </a:prstGeom>
              <a:blipFill>
                <a:blip r:embed="rId4"/>
                <a:stretch>
                  <a:fillRect/>
                </a:stretch>
              </a:blipFill>
            </p:spPr>
            <p:txBody>
              <a:bodyPr/>
              <a:lstStyle/>
              <a:p>
                <a:r>
                  <a:rPr lang="zh-CN" altLang="en-US">
                    <a:noFill/>
                  </a:rPr>
                  <a:t> </a:t>
                </a:r>
              </a:p>
            </p:txBody>
          </p:sp>
        </mc:Fallback>
      </mc:AlternateContent>
      <p:sp>
        <p:nvSpPr>
          <p:cNvPr id="9" name="圆角矩形 8"/>
          <p:cNvSpPr/>
          <p:nvPr/>
        </p:nvSpPr>
        <p:spPr>
          <a:xfrm>
            <a:off x="179512" y="5877272"/>
            <a:ext cx="2376264"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黑体" panose="02010609060101010101" pitchFamily="49" charset="-122"/>
                <a:ea typeface="黑体" panose="02010609060101010101" pitchFamily="49" charset="-122"/>
              </a:rPr>
              <a:t>5.</a:t>
            </a:r>
            <a:r>
              <a:rPr lang="zh-CN" altLang="en-US" sz="2000" dirty="0" smtClean="0">
                <a:latin typeface="黑体" panose="02010609060101010101" pitchFamily="49" charset="-122"/>
                <a:ea typeface="黑体" panose="02010609060101010101" pitchFamily="49" charset="-122"/>
              </a:rPr>
              <a:t>应用</a:t>
            </a:r>
            <a:r>
              <a:rPr lang="en-US" altLang="zh-CN" sz="2000" dirty="0" smtClean="0">
                <a:latin typeface="黑体" panose="02010609060101010101" pitchFamily="49" charset="-122"/>
                <a:ea typeface="黑体" panose="02010609060101010101" pitchFamily="49" charset="-122"/>
              </a:rPr>
              <a:t>IFFT</a:t>
            </a:r>
            <a:endParaRPr lang="zh-CN" altLang="en-US" sz="2000" dirty="0">
              <a:latin typeface="黑体" panose="02010609060101010101" pitchFamily="49" charset="-122"/>
              <a:ea typeface="黑体" panose="02010609060101010101" pitchFamily="49" charset="-122"/>
            </a:endParaRPr>
          </a:p>
        </p:txBody>
      </p:sp>
      <p:sp>
        <p:nvSpPr>
          <p:cNvPr id="10" name="下箭头 9"/>
          <p:cNvSpPr/>
          <p:nvPr/>
        </p:nvSpPr>
        <p:spPr>
          <a:xfrm>
            <a:off x="1259632" y="1916832"/>
            <a:ext cx="288032"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a:off x="1259632" y="2708920"/>
            <a:ext cx="288032"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下箭头 11"/>
          <p:cNvSpPr/>
          <p:nvPr/>
        </p:nvSpPr>
        <p:spPr>
          <a:xfrm>
            <a:off x="1259632" y="3861048"/>
            <a:ext cx="288032"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a:off x="1259632" y="5589240"/>
            <a:ext cx="288032"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5"/>
          <a:stretch>
            <a:fillRect/>
          </a:stretch>
        </p:blipFill>
        <p:spPr>
          <a:xfrm>
            <a:off x="2771800" y="1340768"/>
            <a:ext cx="1444702" cy="1440159"/>
          </a:xfrm>
          <a:prstGeom prst="rect">
            <a:avLst/>
          </a:prstGeom>
        </p:spPr>
      </p:pic>
      <p:pic>
        <p:nvPicPr>
          <p:cNvPr id="15" name="图片 14"/>
          <p:cNvPicPr>
            <a:picLocks noChangeAspect="1"/>
          </p:cNvPicPr>
          <p:nvPr/>
        </p:nvPicPr>
        <p:blipFill>
          <a:blip r:embed="rId6"/>
          <a:stretch>
            <a:fillRect/>
          </a:stretch>
        </p:blipFill>
        <p:spPr>
          <a:xfrm>
            <a:off x="4355976" y="1340769"/>
            <a:ext cx="1421696" cy="1440160"/>
          </a:xfrm>
          <a:prstGeom prst="rect">
            <a:avLst/>
          </a:prstGeom>
        </p:spPr>
      </p:pic>
      <p:pic>
        <p:nvPicPr>
          <p:cNvPr id="16" name="图片 15"/>
          <p:cNvPicPr>
            <a:picLocks noChangeAspect="1"/>
          </p:cNvPicPr>
          <p:nvPr/>
        </p:nvPicPr>
        <p:blipFill>
          <a:blip r:embed="rId7"/>
          <a:stretch>
            <a:fillRect/>
          </a:stretch>
        </p:blipFill>
        <p:spPr>
          <a:xfrm>
            <a:off x="5940152" y="1340768"/>
            <a:ext cx="1492624" cy="1440334"/>
          </a:xfrm>
          <a:prstGeom prst="rect">
            <a:avLst/>
          </a:prstGeom>
        </p:spPr>
      </p:pic>
      <p:pic>
        <p:nvPicPr>
          <p:cNvPr id="17" name="图片 16"/>
          <p:cNvPicPr>
            <a:picLocks noChangeAspect="1"/>
          </p:cNvPicPr>
          <p:nvPr/>
        </p:nvPicPr>
        <p:blipFill>
          <a:blip r:embed="rId8"/>
          <a:stretch>
            <a:fillRect/>
          </a:stretch>
        </p:blipFill>
        <p:spPr>
          <a:xfrm>
            <a:off x="7596336" y="1340768"/>
            <a:ext cx="1421457" cy="1440160"/>
          </a:xfrm>
          <a:prstGeom prst="rect">
            <a:avLst/>
          </a:prstGeom>
        </p:spPr>
      </p:pic>
      <p:pic>
        <p:nvPicPr>
          <p:cNvPr id="18" name="图片 17"/>
          <p:cNvPicPr>
            <a:picLocks noChangeAspect="1"/>
          </p:cNvPicPr>
          <p:nvPr/>
        </p:nvPicPr>
        <p:blipFill>
          <a:blip r:embed="rId9"/>
          <a:stretch>
            <a:fillRect/>
          </a:stretch>
        </p:blipFill>
        <p:spPr>
          <a:xfrm>
            <a:off x="2771800" y="3356992"/>
            <a:ext cx="2867265" cy="2808312"/>
          </a:xfrm>
          <a:prstGeom prst="rect">
            <a:avLst/>
          </a:prstGeom>
        </p:spPr>
      </p:pic>
      <p:sp>
        <p:nvSpPr>
          <p:cNvPr id="19" name="文本框 18"/>
          <p:cNvSpPr txBox="1"/>
          <p:nvPr/>
        </p:nvSpPr>
        <p:spPr>
          <a:xfrm>
            <a:off x="899592" y="6381328"/>
            <a:ext cx="1107996"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算法流程</a:t>
            </a:r>
            <a:endParaRPr lang="zh-CN" altLang="en-US" dirty="0">
              <a:latin typeface="仿宋" panose="02010609060101010101" pitchFamily="49" charset="-122"/>
              <a:ea typeface="仿宋" panose="02010609060101010101" pitchFamily="49" charset="-122"/>
            </a:endParaRPr>
          </a:p>
        </p:txBody>
      </p:sp>
      <p:sp>
        <p:nvSpPr>
          <p:cNvPr id="20" name="文本框 19"/>
          <p:cNvSpPr txBox="1"/>
          <p:nvPr/>
        </p:nvSpPr>
        <p:spPr>
          <a:xfrm>
            <a:off x="4355976" y="2852936"/>
            <a:ext cx="3416320"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左边算法各步骤对应数据可视化</a:t>
            </a:r>
            <a:endParaRPr lang="zh-CN" altLang="en-US" dirty="0">
              <a:latin typeface="仿宋" panose="02010609060101010101" pitchFamily="49" charset="-122"/>
              <a:ea typeface="仿宋" panose="02010609060101010101" pitchFamily="49" charset="-122"/>
            </a:endParaRPr>
          </a:p>
        </p:txBody>
      </p:sp>
      <p:sp>
        <p:nvSpPr>
          <p:cNvPr id="21" name="文本框 20"/>
          <p:cNvSpPr txBox="1"/>
          <p:nvPr/>
        </p:nvSpPr>
        <p:spPr>
          <a:xfrm>
            <a:off x="3347864" y="980728"/>
            <a:ext cx="328747" cy="369332"/>
          </a:xfrm>
          <a:prstGeom prst="rect">
            <a:avLst/>
          </a:prstGeom>
          <a:noFill/>
        </p:spPr>
        <p:txBody>
          <a:bodyPr wrap="square" rtlCol="0">
            <a:spAutoFit/>
          </a:bodyPr>
          <a:lstStyle/>
          <a:p>
            <a:r>
              <a:rPr lang="en-US" altLang="zh-CN" dirty="0" smtClean="0"/>
              <a:t>1</a:t>
            </a:r>
            <a:endParaRPr lang="zh-CN" altLang="en-US" dirty="0"/>
          </a:p>
        </p:txBody>
      </p:sp>
      <p:sp>
        <p:nvSpPr>
          <p:cNvPr id="22" name="文本框 21"/>
          <p:cNvSpPr txBox="1"/>
          <p:nvPr/>
        </p:nvSpPr>
        <p:spPr>
          <a:xfrm>
            <a:off x="4932040" y="980728"/>
            <a:ext cx="328747" cy="369332"/>
          </a:xfrm>
          <a:prstGeom prst="rect">
            <a:avLst/>
          </a:prstGeom>
          <a:noFill/>
        </p:spPr>
        <p:txBody>
          <a:bodyPr wrap="square" rtlCol="0">
            <a:spAutoFit/>
          </a:bodyPr>
          <a:lstStyle/>
          <a:p>
            <a:r>
              <a:rPr lang="en-US" altLang="zh-CN" dirty="0" smtClean="0"/>
              <a:t>2</a:t>
            </a:r>
            <a:endParaRPr lang="zh-CN" altLang="en-US" dirty="0"/>
          </a:p>
        </p:txBody>
      </p:sp>
      <p:sp>
        <p:nvSpPr>
          <p:cNvPr id="23" name="文本框 22"/>
          <p:cNvSpPr txBox="1"/>
          <p:nvPr/>
        </p:nvSpPr>
        <p:spPr>
          <a:xfrm>
            <a:off x="6588224" y="980728"/>
            <a:ext cx="328747" cy="369332"/>
          </a:xfrm>
          <a:prstGeom prst="rect">
            <a:avLst/>
          </a:prstGeom>
          <a:noFill/>
        </p:spPr>
        <p:txBody>
          <a:bodyPr wrap="square" rtlCol="0">
            <a:spAutoFit/>
          </a:bodyPr>
          <a:lstStyle/>
          <a:p>
            <a:r>
              <a:rPr lang="en-US" altLang="zh-CN" dirty="0" smtClean="0"/>
              <a:t>4</a:t>
            </a:r>
            <a:endParaRPr lang="zh-CN" altLang="en-US" dirty="0"/>
          </a:p>
        </p:txBody>
      </p:sp>
      <p:sp>
        <p:nvSpPr>
          <p:cNvPr id="24" name="文本框 23"/>
          <p:cNvSpPr txBox="1"/>
          <p:nvPr/>
        </p:nvSpPr>
        <p:spPr>
          <a:xfrm>
            <a:off x="8172400" y="980728"/>
            <a:ext cx="328747" cy="369332"/>
          </a:xfrm>
          <a:prstGeom prst="rect">
            <a:avLst/>
          </a:prstGeom>
          <a:noFill/>
        </p:spPr>
        <p:txBody>
          <a:bodyPr wrap="square" rtlCol="0">
            <a:spAutoFit/>
          </a:bodyPr>
          <a:lstStyle/>
          <a:p>
            <a:r>
              <a:rPr lang="en-US" altLang="zh-CN" dirty="0" smtClean="0"/>
              <a:t>5</a:t>
            </a:r>
            <a:endParaRPr lang="zh-CN" altLang="en-US" dirty="0"/>
          </a:p>
        </p:txBody>
      </p:sp>
      <p:sp>
        <p:nvSpPr>
          <p:cNvPr id="25" name="文本框 24"/>
          <p:cNvSpPr txBox="1"/>
          <p:nvPr/>
        </p:nvSpPr>
        <p:spPr>
          <a:xfrm>
            <a:off x="2627784" y="6309320"/>
            <a:ext cx="3300904"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用此算法生成的土壤起伏表面</a:t>
            </a:r>
            <a:endParaRPr lang="zh-CN" altLang="en-US" dirty="0">
              <a:latin typeface="仿宋" panose="02010609060101010101" pitchFamily="49" charset="-122"/>
              <a:ea typeface="仿宋" panose="02010609060101010101" pitchFamily="49" charset="-122"/>
            </a:endParaRPr>
          </a:p>
        </p:txBody>
      </p:sp>
      <p:pic>
        <p:nvPicPr>
          <p:cNvPr id="26" name="图片 25"/>
          <p:cNvPicPr>
            <a:picLocks noChangeAspect="1"/>
          </p:cNvPicPr>
          <p:nvPr/>
        </p:nvPicPr>
        <p:blipFill>
          <a:blip r:embed="rId10"/>
          <a:stretch>
            <a:fillRect/>
          </a:stretch>
        </p:blipFill>
        <p:spPr>
          <a:xfrm>
            <a:off x="5868144" y="3356992"/>
            <a:ext cx="3190929" cy="2808312"/>
          </a:xfrm>
          <a:prstGeom prst="rect">
            <a:avLst/>
          </a:prstGeom>
        </p:spPr>
      </p:pic>
      <p:sp>
        <p:nvSpPr>
          <p:cNvPr id="27" name="文本框 26"/>
          <p:cNvSpPr txBox="1"/>
          <p:nvPr/>
        </p:nvSpPr>
        <p:spPr>
          <a:xfrm>
            <a:off x="6660232" y="6309320"/>
            <a:ext cx="1569660"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拟真土壤模型</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285319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3480440" cy="584775"/>
          </a:xfrm>
          <a:prstGeom prst="rect">
            <a:avLst/>
          </a:prstGeom>
          <a:noFill/>
          <a:ln w="9525">
            <a:noFill/>
            <a:miter lim="800000"/>
            <a:headEnd/>
            <a:tailEnd/>
          </a:ln>
        </p:spPr>
        <p:txBody>
          <a:bodyPr wrap="none">
            <a:spAutoFit/>
          </a:bodyPr>
          <a:lstStyle/>
          <a:p>
            <a:r>
              <a:rPr lang="zh-CN" altLang="en-US" sz="3200" b="1" dirty="0" smtClean="0"/>
              <a:t>地下探测天线建模</a:t>
            </a:r>
          </a:p>
        </p:txBody>
      </p:sp>
      <p:sp>
        <p:nvSpPr>
          <p:cNvPr id="5" name="文本框 4"/>
          <p:cNvSpPr txBox="1"/>
          <p:nvPr/>
        </p:nvSpPr>
        <p:spPr>
          <a:xfrm>
            <a:off x="899592" y="1124744"/>
            <a:ext cx="7704856" cy="2215991"/>
          </a:xfrm>
          <a:prstGeom prst="rect">
            <a:avLst/>
          </a:prstGeom>
          <a:noFill/>
        </p:spPr>
        <p:txBody>
          <a:bodyPr wrap="square" rtlCol="0">
            <a:spAutoFit/>
          </a:bodyPr>
          <a:lstStyle/>
          <a:p>
            <a:pPr>
              <a:lnSpc>
                <a:spcPct val="150000"/>
              </a:lnSpc>
            </a:pPr>
            <a:r>
              <a:rPr lang="en-US" altLang="zh-CN" dirty="0" smtClean="0"/>
              <a:t>FDTD</a:t>
            </a:r>
            <a:r>
              <a:rPr lang="zh-CN" altLang="en-US" dirty="0" smtClean="0"/>
              <a:t>天线建模的难点：</a:t>
            </a:r>
            <a:endParaRPr lang="en-US" altLang="zh-CN" dirty="0" smtClean="0"/>
          </a:p>
          <a:p>
            <a:pPr marL="800100" lvl="1" indent="-342900">
              <a:lnSpc>
                <a:spcPct val="150000"/>
              </a:lnSpc>
              <a:buFont typeface="Arial" panose="020B0604020202020204" pitchFamily="34" charset="0"/>
              <a:buChar char="•"/>
            </a:pPr>
            <a:r>
              <a:rPr lang="zh-CN" altLang="en-US" sz="2000" dirty="0" smtClean="0"/>
              <a:t> 如何将天线的复杂结构用</a:t>
            </a:r>
            <a:r>
              <a:rPr lang="en-US" altLang="zh-CN" sz="2000" dirty="0" smtClean="0"/>
              <a:t>FDTD</a:t>
            </a:r>
            <a:r>
              <a:rPr lang="zh-CN" altLang="en-US" sz="2000" dirty="0" smtClean="0"/>
              <a:t>网格描述出来</a:t>
            </a:r>
            <a:endParaRPr lang="en-US" altLang="zh-CN" sz="2000" dirty="0"/>
          </a:p>
          <a:p>
            <a:pPr>
              <a:lnSpc>
                <a:spcPct val="150000"/>
              </a:lnSpc>
            </a:pPr>
            <a:r>
              <a:rPr lang="zh-CN" altLang="en-US" dirty="0"/>
              <a:t>解决方案：</a:t>
            </a:r>
            <a:endParaRPr lang="en-US" altLang="zh-CN" dirty="0"/>
          </a:p>
          <a:p>
            <a:pPr marL="800100" lvl="1" indent="-342900">
              <a:lnSpc>
                <a:spcPct val="150000"/>
              </a:lnSpc>
              <a:buFont typeface="Arial" panose="020B0604020202020204" pitchFamily="34" charset="0"/>
              <a:buChar char="•"/>
            </a:pPr>
            <a:r>
              <a:rPr lang="zh-CN" altLang="en-US" dirty="0"/>
              <a:t>运用图像处理，</a:t>
            </a:r>
            <a:r>
              <a:rPr lang="zh-CN" altLang="en-US" dirty="0">
                <a:solidFill>
                  <a:srgbClr val="FF0000"/>
                </a:solidFill>
              </a:rPr>
              <a:t>离散化</a:t>
            </a:r>
            <a:r>
              <a:rPr lang="zh-CN" altLang="en-US" dirty="0"/>
              <a:t>天线设计稿</a:t>
            </a:r>
            <a:endParaRPr lang="en-US" altLang="zh-CN" dirty="0"/>
          </a:p>
          <a:p>
            <a:pPr marL="800100" lvl="1" indent="-342900">
              <a:lnSpc>
                <a:spcPct val="150000"/>
              </a:lnSpc>
              <a:buFont typeface="Arial" panose="020B0604020202020204" pitchFamily="34" charset="0"/>
              <a:buChar char="•"/>
            </a:pPr>
            <a:r>
              <a:rPr lang="zh-CN" altLang="en-US" dirty="0"/>
              <a:t>根据离散化结果获取天线数据，并</a:t>
            </a:r>
            <a:r>
              <a:rPr lang="zh-CN" altLang="en-US" dirty="0">
                <a:solidFill>
                  <a:srgbClr val="FF0000"/>
                </a:solidFill>
              </a:rPr>
              <a:t>移植</a:t>
            </a:r>
            <a:r>
              <a:rPr lang="zh-CN" altLang="en-US" dirty="0"/>
              <a:t>到</a:t>
            </a:r>
            <a:r>
              <a:rPr lang="en-US" altLang="zh-CN" dirty="0"/>
              <a:t>FDTD</a:t>
            </a:r>
            <a:r>
              <a:rPr lang="zh-CN" altLang="en-US" dirty="0"/>
              <a:t>网格中</a:t>
            </a:r>
            <a:endParaRPr lang="en-US" altLang="zh-CN" dirty="0"/>
          </a:p>
        </p:txBody>
      </p:sp>
      <p:pic>
        <p:nvPicPr>
          <p:cNvPr id="7" name="图片 6"/>
          <p:cNvPicPr>
            <a:picLocks noChangeAspect="1"/>
          </p:cNvPicPr>
          <p:nvPr/>
        </p:nvPicPr>
        <p:blipFill>
          <a:blip r:embed="rId2"/>
          <a:stretch>
            <a:fillRect/>
          </a:stretch>
        </p:blipFill>
        <p:spPr>
          <a:xfrm>
            <a:off x="4572000" y="3645024"/>
            <a:ext cx="2569541" cy="2131367"/>
          </a:xfrm>
          <a:prstGeom prst="rect">
            <a:avLst/>
          </a:prstGeom>
        </p:spPr>
      </p:pic>
      <p:sp>
        <p:nvSpPr>
          <p:cNvPr id="8" name="文本框 7"/>
          <p:cNvSpPr txBox="1"/>
          <p:nvPr/>
        </p:nvSpPr>
        <p:spPr>
          <a:xfrm>
            <a:off x="3203848" y="6021288"/>
            <a:ext cx="2492990"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天线实物图及其设计稿</a:t>
            </a:r>
            <a:endParaRPr lang="zh-CN" altLang="en-US" dirty="0">
              <a:latin typeface="仿宋" panose="02010609060101010101" pitchFamily="49" charset="-122"/>
              <a:ea typeface="仿宋" panose="02010609060101010101" pitchFamily="49" charset="-122"/>
            </a:endParaRPr>
          </a:p>
        </p:txBody>
      </p:sp>
      <p:pic>
        <p:nvPicPr>
          <p:cNvPr id="9" name="图片 8"/>
          <p:cNvPicPr>
            <a:picLocks noChangeAspect="1"/>
          </p:cNvPicPr>
          <p:nvPr/>
        </p:nvPicPr>
        <p:blipFill>
          <a:blip r:embed="rId3"/>
          <a:stretch>
            <a:fillRect/>
          </a:stretch>
        </p:blipFill>
        <p:spPr>
          <a:xfrm>
            <a:off x="1313527" y="3645024"/>
            <a:ext cx="2852513" cy="2088232"/>
          </a:xfrm>
          <a:prstGeom prst="rect">
            <a:avLst/>
          </a:prstGeom>
        </p:spPr>
      </p:pic>
    </p:spTree>
    <p:extLst>
      <p:ext uri="{BB962C8B-B14F-4D97-AF65-F5344CB8AC3E}">
        <p14:creationId xmlns:p14="http://schemas.microsoft.com/office/powerpoint/2010/main" val="2422454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0"/>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1860" name="AutoShape 4"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9" name="Picture 2"/>
          <p:cNvPicPr>
            <a:picLocks noChangeAspect="1" noChangeArrowheads="1"/>
          </p:cNvPicPr>
          <p:nvPr/>
        </p:nvPicPr>
        <p:blipFill>
          <a:blip r:embed="rId3" cstate="print"/>
          <a:srcRect/>
          <a:stretch>
            <a:fillRect/>
          </a:stretch>
        </p:blipFill>
        <p:spPr bwMode="auto">
          <a:xfrm>
            <a:off x="0" y="0"/>
            <a:ext cx="9144000" cy="928688"/>
          </a:xfrm>
          <a:prstGeom prst="rect">
            <a:avLst/>
          </a:prstGeom>
          <a:noFill/>
          <a:ln w="9525">
            <a:noFill/>
            <a:miter lim="800000"/>
            <a:headEnd/>
            <a:tailEnd/>
          </a:ln>
        </p:spPr>
      </p:pic>
      <p:sp>
        <p:nvSpPr>
          <p:cNvPr id="6153" name="TextBox 12"/>
          <p:cNvSpPr txBox="1">
            <a:spLocks noChangeArrowheads="1"/>
          </p:cNvSpPr>
          <p:nvPr/>
        </p:nvSpPr>
        <p:spPr bwMode="auto">
          <a:xfrm>
            <a:off x="1234436" y="214290"/>
            <a:ext cx="1008609" cy="584775"/>
          </a:xfrm>
          <a:prstGeom prst="rect">
            <a:avLst/>
          </a:prstGeom>
          <a:noFill/>
          <a:ln w="9525">
            <a:noFill/>
            <a:miter lim="800000"/>
            <a:headEnd/>
            <a:tailEnd/>
          </a:ln>
        </p:spPr>
        <p:txBody>
          <a:bodyPr wrap="none">
            <a:spAutoFit/>
          </a:bodyPr>
          <a:lstStyle/>
          <a:p>
            <a:r>
              <a:rPr lang="zh-CN" altLang="en-US" sz="3200" b="1" dirty="0" smtClean="0"/>
              <a:t>目录</a:t>
            </a:r>
          </a:p>
        </p:txBody>
      </p:sp>
      <p:pic>
        <p:nvPicPr>
          <p:cNvPr id="2050" name="Picture 2" descr="d:\Backup\桌面\timg (6).png"/>
          <p:cNvPicPr>
            <a:picLocks noChangeAspect="1" noChangeArrowheads="1"/>
          </p:cNvPicPr>
          <p:nvPr/>
        </p:nvPicPr>
        <p:blipFill>
          <a:blip r:embed="rId4" cstate="print"/>
          <a:srcRect/>
          <a:stretch>
            <a:fillRect/>
          </a:stretch>
        </p:blipFill>
        <p:spPr bwMode="auto">
          <a:xfrm>
            <a:off x="123089" y="26377"/>
            <a:ext cx="857231" cy="857231"/>
          </a:xfrm>
          <a:prstGeom prst="rect">
            <a:avLst/>
          </a:prstGeom>
          <a:noFill/>
        </p:spPr>
      </p:pic>
      <p:graphicFrame>
        <p:nvGraphicFramePr>
          <p:cNvPr id="2" name="图示 1"/>
          <p:cNvGraphicFramePr/>
          <p:nvPr>
            <p:extLst>
              <p:ext uri="{D42A27DB-BD31-4B8C-83A1-F6EECF244321}">
                <p14:modId xmlns:p14="http://schemas.microsoft.com/office/powerpoint/2010/main" val="1093324188"/>
              </p:ext>
            </p:extLst>
          </p:nvPr>
        </p:nvGraphicFramePr>
        <p:xfrm>
          <a:off x="1475656" y="1268760"/>
          <a:ext cx="6504384" cy="512834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4007828" cy="584775"/>
          </a:xfrm>
          <a:prstGeom prst="rect">
            <a:avLst/>
          </a:prstGeom>
          <a:noFill/>
          <a:ln w="9525">
            <a:noFill/>
            <a:miter lim="800000"/>
            <a:headEnd/>
            <a:tailEnd/>
          </a:ln>
        </p:spPr>
        <p:txBody>
          <a:bodyPr wrap="none">
            <a:spAutoFit/>
          </a:bodyPr>
          <a:lstStyle/>
          <a:p>
            <a:r>
              <a:rPr lang="zh-CN" altLang="en-US" sz="3200" b="1" dirty="0" smtClean="0"/>
              <a:t>天线建模流程及结果</a:t>
            </a:r>
          </a:p>
        </p:txBody>
      </p:sp>
      <p:pic>
        <p:nvPicPr>
          <p:cNvPr id="5" name="图片 4"/>
          <p:cNvPicPr>
            <a:picLocks noChangeAspect="1"/>
          </p:cNvPicPr>
          <p:nvPr/>
        </p:nvPicPr>
        <p:blipFill>
          <a:blip r:embed="rId2"/>
          <a:stretch>
            <a:fillRect/>
          </a:stretch>
        </p:blipFill>
        <p:spPr>
          <a:xfrm>
            <a:off x="1187624" y="1196752"/>
            <a:ext cx="2601818" cy="1944216"/>
          </a:xfrm>
          <a:prstGeom prst="rect">
            <a:avLst/>
          </a:prstGeom>
        </p:spPr>
      </p:pic>
      <p:pic>
        <p:nvPicPr>
          <p:cNvPr id="6" name="图片 5"/>
          <p:cNvPicPr>
            <a:picLocks noChangeAspect="1"/>
          </p:cNvPicPr>
          <p:nvPr/>
        </p:nvPicPr>
        <p:blipFill>
          <a:blip r:embed="rId3"/>
          <a:stretch>
            <a:fillRect/>
          </a:stretch>
        </p:blipFill>
        <p:spPr>
          <a:xfrm>
            <a:off x="4645998" y="1196753"/>
            <a:ext cx="3375511" cy="1944216"/>
          </a:xfrm>
          <a:prstGeom prst="rect">
            <a:avLst/>
          </a:prstGeom>
        </p:spPr>
      </p:pic>
      <p:sp>
        <p:nvSpPr>
          <p:cNvPr id="7" name="文本框 6"/>
          <p:cNvSpPr txBox="1"/>
          <p:nvPr/>
        </p:nvSpPr>
        <p:spPr>
          <a:xfrm>
            <a:off x="1187624" y="3212976"/>
            <a:ext cx="2723823"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天线几何模型离散化结果</a:t>
            </a:r>
            <a:endParaRPr lang="zh-CN" altLang="en-US" dirty="0">
              <a:latin typeface="仿宋" panose="02010609060101010101" pitchFamily="49" charset="-122"/>
              <a:ea typeface="仿宋" panose="02010609060101010101" pitchFamily="49" charset="-122"/>
            </a:endParaRPr>
          </a:p>
        </p:txBody>
      </p:sp>
      <p:sp>
        <p:nvSpPr>
          <p:cNvPr id="8" name="文本框 7"/>
          <p:cNvSpPr txBox="1"/>
          <p:nvPr/>
        </p:nvSpPr>
        <p:spPr>
          <a:xfrm>
            <a:off x="5004048" y="3212976"/>
            <a:ext cx="2492990" cy="369332"/>
          </a:xfrm>
          <a:prstGeom prst="rect">
            <a:avLst/>
          </a:prstGeom>
          <a:noFill/>
        </p:spPr>
        <p:txBody>
          <a:bodyPr wrap="none" rtlCol="0">
            <a:spAutoFit/>
          </a:bodyPr>
          <a:lstStyle/>
          <a:p>
            <a:r>
              <a:rPr lang="en-US" altLang="zh-CN" dirty="0" smtClean="0">
                <a:latin typeface="仿宋" panose="02010609060101010101" pitchFamily="49" charset="-122"/>
                <a:ea typeface="仿宋" panose="02010609060101010101" pitchFamily="49" charset="-122"/>
              </a:rPr>
              <a:t>FDTD</a:t>
            </a:r>
            <a:r>
              <a:rPr lang="zh-CN" altLang="en-US" dirty="0" smtClean="0">
                <a:latin typeface="仿宋" panose="02010609060101010101" pitchFamily="49" charset="-122"/>
                <a:ea typeface="仿宋" panose="02010609060101010101" pitchFamily="49" charset="-122"/>
              </a:rPr>
              <a:t>网格中的天线模型</a:t>
            </a:r>
            <a:endParaRPr lang="zh-CN" altLang="en-US" dirty="0">
              <a:latin typeface="仿宋" panose="02010609060101010101" pitchFamily="49" charset="-122"/>
              <a:ea typeface="仿宋" panose="02010609060101010101" pitchFamily="49" charset="-122"/>
            </a:endParaRPr>
          </a:p>
        </p:txBody>
      </p:sp>
      <p:pic>
        <p:nvPicPr>
          <p:cNvPr id="9" name="图片 8"/>
          <p:cNvPicPr>
            <a:picLocks noChangeAspect="1"/>
          </p:cNvPicPr>
          <p:nvPr/>
        </p:nvPicPr>
        <p:blipFill>
          <a:blip r:embed="rId4"/>
          <a:stretch>
            <a:fillRect/>
          </a:stretch>
        </p:blipFill>
        <p:spPr>
          <a:xfrm>
            <a:off x="1043608" y="3789040"/>
            <a:ext cx="3075188" cy="2448272"/>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1331640" y="6309320"/>
                <a:ext cx="2575770"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仿真与实测</a:t>
                </a:r>
                <a14:m>
                  <m:oMath xmlns:m="http://schemas.openxmlformats.org/officeDocument/2006/math">
                    <m:sSub>
                      <m:sSubPr>
                        <m:ctrlPr>
                          <a:rPr lang="en-US" altLang="zh-CN" b="0" i="0" dirty="0" smtClean="0">
                            <a:latin typeface="Cambria Math" panose="02040503050406030204" pitchFamily="18" charset="0"/>
                            <a:ea typeface="仿宋" panose="02010609060101010101" pitchFamily="49" charset="-122"/>
                          </a:rPr>
                        </m:ctrlPr>
                      </m:sSubPr>
                      <m:e>
                        <m:r>
                          <m:rPr>
                            <m:sty m:val="p"/>
                          </m:rPr>
                          <a:rPr lang="en-US" altLang="zh-CN" i="1" dirty="0">
                            <a:latin typeface="Cambria Math" panose="02040503050406030204" pitchFamily="18" charset="0"/>
                            <a:ea typeface="仿宋" panose="02010609060101010101" pitchFamily="49" charset="-122"/>
                          </a:rPr>
                          <m:t>S</m:t>
                        </m:r>
                      </m:e>
                      <m:sub>
                        <m:r>
                          <a:rPr lang="en-US" altLang="zh-CN" b="0" i="0" dirty="0" smtClean="0">
                            <a:latin typeface="Cambria Math" panose="02040503050406030204" pitchFamily="18" charset="0"/>
                            <a:ea typeface="仿宋" panose="02010609060101010101" pitchFamily="49" charset="-122"/>
                          </a:rPr>
                          <m:t>11</m:t>
                        </m:r>
                      </m:sub>
                    </m:sSub>
                  </m:oMath>
                </a14:m>
                <a:r>
                  <a:rPr lang="zh-CN" altLang="en-US" dirty="0" smtClean="0">
                    <a:latin typeface="仿宋" panose="02010609060101010101" pitchFamily="49" charset="-122"/>
                    <a:ea typeface="仿宋" panose="02010609060101010101" pitchFamily="49" charset="-122"/>
                  </a:rPr>
                  <a:t>参数</a:t>
                </a:r>
                <a:r>
                  <a:rPr lang="zh-CN" altLang="en-US" dirty="0" smtClean="0">
                    <a:latin typeface="仿宋" panose="02010609060101010101" pitchFamily="49" charset="-122"/>
                    <a:ea typeface="仿宋" panose="02010609060101010101" pitchFamily="49" charset="-122"/>
                  </a:rPr>
                  <a:t>对比</a:t>
                </a:r>
                <a:endParaRPr lang="zh-CN" altLang="en-US" dirty="0">
                  <a:latin typeface="仿宋" panose="02010609060101010101" pitchFamily="49" charset="-122"/>
                  <a:ea typeface="仿宋" panose="02010609060101010101" pitchFamily="49" charset="-122"/>
                </a:endParaRPr>
              </a:p>
            </p:txBody>
          </p:sp>
        </mc:Choice>
        <mc:Fallback>
          <p:sp>
            <p:nvSpPr>
              <p:cNvPr id="10" name="文本框 9"/>
              <p:cNvSpPr txBox="1">
                <a:spLocks noRot="1" noChangeAspect="1" noMove="1" noResize="1" noEditPoints="1" noAdjustHandles="1" noChangeArrowheads="1" noChangeShapeType="1" noTextEdit="1"/>
              </p:cNvSpPr>
              <p:nvPr/>
            </p:nvSpPr>
            <p:spPr>
              <a:xfrm>
                <a:off x="1331640" y="6309320"/>
                <a:ext cx="2575770" cy="369332"/>
              </a:xfrm>
              <a:prstGeom prst="rect">
                <a:avLst/>
              </a:prstGeom>
              <a:blipFill>
                <a:blip r:embed="rId5"/>
                <a:stretch>
                  <a:fillRect l="-1891" t="-13115" r="-946" b="-21311"/>
                </a:stretch>
              </a:blipFill>
            </p:spPr>
            <p:txBody>
              <a:bodyPr/>
              <a:lstStyle/>
              <a:p>
                <a:r>
                  <a:rPr lang="zh-CN" altLang="en-US">
                    <a:noFill/>
                  </a:rPr>
                  <a:t> </a:t>
                </a:r>
              </a:p>
            </p:txBody>
          </p:sp>
        </mc:Fallback>
      </mc:AlternateContent>
      <p:pic>
        <p:nvPicPr>
          <p:cNvPr id="11" name="图片 10"/>
          <p:cNvPicPr>
            <a:picLocks noChangeAspect="1"/>
          </p:cNvPicPr>
          <p:nvPr/>
        </p:nvPicPr>
        <p:blipFill>
          <a:blip r:embed="rId6"/>
          <a:stretch>
            <a:fillRect/>
          </a:stretch>
        </p:blipFill>
        <p:spPr>
          <a:xfrm>
            <a:off x="4716016" y="3789040"/>
            <a:ext cx="3261741" cy="2475959"/>
          </a:xfrm>
          <a:prstGeom prst="rect">
            <a:avLst/>
          </a:prstGeom>
        </p:spPr>
      </p:pic>
      <p:sp>
        <p:nvSpPr>
          <p:cNvPr id="12" name="文本框 11"/>
          <p:cNvSpPr txBox="1"/>
          <p:nvPr/>
        </p:nvSpPr>
        <p:spPr>
          <a:xfrm>
            <a:off x="5220072" y="6309320"/>
            <a:ext cx="2492990"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天线辐射场值仿真结果</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764280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3776996" cy="584775"/>
          </a:xfrm>
          <a:prstGeom prst="rect">
            <a:avLst/>
          </a:prstGeom>
          <a:noFill/>
          <a:ln w="9525">
            <a:noFill/>
            <a:miter lim="800000"/>
            <a:headEnd/>
            <a:tailEnd/>
          </a:ln>
        </p:spPr>
        <p:txBody>
          <a:bodyPr wrap="none">
            <a:spAutoFit/>
          </a:bodyPr>
          <a:lstStyle/>
          <a:p>
            <a:r>
              <a:rPr lang="en-US" altLang="zh-CN" sz="3200" b="1" dirty="0" smtClean="0"/>
              <a:t>B</a:t>
            </a:r>
            <a:r>
              <a:rPr lang="zh-CN" altLang="en-US" sz="3200" b="1" dirty="0" smtClean="0"/>
              <a:t>扫数据的批量生成</a:t>
            </a:r>
          </a:p>
        </p:txBody>
      </p:sp>
      <p:sp>
        <p:nvSpPr>
          <p:cNvPr id="5" name="矩形 4"/>
          <p:cNvSpPr/>
          <p:nvPr/>
        </p:nvSpPr>
        <p:spPr>
          <a:xfrm>
            <a:off x="1087612" y="2613246"/>
            <a:ext cx="752474" cy="3714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smtClean="0">
                <a:latin typeface="宋体" panose="02010600030101010101" pitchFamily="2" charset="-122"/>
                <a:ea typeface="宋体" panose="02010600030101010101" pitchFamily="2" charset="-122"/>
              </a:rPr>
              <a:t>启动调度进程</a:t>
            </a:r>
            <a:endParaRPr lang="zh-CN" altLang="en-US" sz="1050" dirty="0">
              <a:latin typeface="宋体" panose="02010600030101010101" pitchFamily="2" charset="-122"/>
              <a:ea typeface="宋体" panose="02010600030101010101" pitchFamily="2" charset="-122"/>
            </a:endParaRPr>
          </a:p>
        </p:txBody>
      </p:sp>
      <p:sp>
        <p:nvSpPr>
          <p:cNvPr id="6" name="矩形 5"/>
          <p:cNvSpPr/>
          <p:nvPr/>
        </p:nvSpPr>
        <p:spPr>
          <a:xfrm>
            <a:off x="949501" y="2103658"/>
            <a:ext cx="1019174" cy="3714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smtClean="0">
                <a:latin typeface="宋体" panose="02010600030101010101" pitchFamily="2" charset="-122"/>
                <a:ea typeface="宋体" panose="02010600030101010101" pitchFamily="2" charset="-122"/>
              </a:rPr>
              <a:t>输入参数范围及模型数量 </a:t>
            </a:r>
            <a:r>
              <a:rPr lang="en-US" altLang="zh-CN" sz="1050" dirty="0" smtClean="0">
                <a:latin typeface="宋体" panose="02010600030101010101" pitchFamily="2" charset="-122"/>
                <a:ea typeface="宋体" panose="02010600030101010101" pitchFamily="2" charset="-122"/>
              </a:rPr>
              <a:t>n</a:t>
            </a:r>
            <a:endParaRPr lang="zh-CN" altLang="en-US" sz="1050" dirty="0">
              <a:latin typeface="宋体" panose="02010600030101010101" pitchFamily="2" charset="-122"/>
              <a:ea typeface="宋体" panose="02010600030101010101" pitchFamily="2" charset="-122"/>
            </a:endParaRPr>
          </a:p>
        </p:txBody>
      </p:sp>
      <p:sp>
        <p:nvSpPr>
          <p:cNvPr id="7" name="矩形 6"/>
          <p:cNvSpPr/>
          <p:nvPr/>
        </p:nvSpPr>
        <p:spPr>
          <a:xfrm>
            <a:off x="1087612" y="3644321"/>
            <a:ext cx="752474" cy="3714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smtClean="0">
                <a:latin typeface="宋体" panose="02010600030101010101" pitchFamily="2" charset="-122"/>
                <a:ea typeface="宋体" panose="02010600030101010101" pitchFamily="2" charset="-122"/>
              </a:rPr>
              <a:t>生成配置文件</a:t>
            </a:r>
            <a:endParaRPr lang="zh-CN" altLang="en-US" sz="1050" dirty="0">
              <a:latin typeface="宋体" panose="02010600030101010101" pitchFamily="2" charset="-122"/>
              <a:ea typeface="宋体" panose="02010600030101010101" pitchFamily="2" charset="-122"/>
            </a:endParaRPr>
          </a:p>
        </p:txBody>
      </p:sp>
      <p:sp>
        <p:nvSpPr>
          <p:cNvPr id="8" name="矩形 7"/>
          <p:cNvSpPr/>
          <p:nvPr/>
        </p:nvSpPr>
        <p:spPr>
          <a:xfrm>
            <a:off x="1087612" y="4181697"/>
            <a:ext cx="752474" cy="3714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smtClean="0">
                <a:latin typeface="宋体" panose="02010600030101010101" pitchFamily="2" charset="-122"/>
                <a:ea typeface="宋体" panose="02010600030101010101" pitchFamily="2" charset="-122"/>
              </a:rPr>
              <a:t>执行仿真计算</a:t>
            </a:r>
            <a:endParaRPr lang="zh-CN" altLang="en-US" sz="1050" dirty="0">
              <a:latin typeface="宋体" panose="02010600030101010101" pitchFamily="2" charset="-122"/>
              <a:ea typeface="宋体" panose="02010600030101010101" pitchFamily="2" charset="-122"/>
            </a:endParaRPr>
          </a:p>
        </p:txBody>
      </p:sp>
      <p:sp>
        <p:nvSpPr>
          <p:cNvPr id="9" name="矩形 8"/>
          <p:cNvSpPr/>
          <p:nvPr/>
        </p:nvSpPr>
        <p:spPr>
          <a:xfrm>
            <a:off x="1087613" y="3103780"/>
            <a:ext cx="752474" cy="3714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smtClean="0">
                <a:latin typeface="宋体" panose="02010600030101010101" pitchFamily="2" charset="-122"/>
                <a:ea typeface="宋体" panose="02010600030101010101" pitchFamily="2" charset="-122"/>
              </a:rPr>
              <a:t>生成随机参数</a:t>
            </a:r>
            <a:endParaRPr lang="zh-CN" altLang="en-US" sz="1050" dirty="0">
              <a:latin typeface="宋体" panose="02010600030101010101" pitchFamily="2" charset="-122"/>
              <a:ea typeface="宋体" panose="02010600030101010101" pitchFamily="2" charset="-122"/>
            </a:endParaRPr>
          </a:p>
        </p:txBody>
      </p:sp>
      <p:sp>
        <p:nvSpPr>
          <p:cNvPr id="10" name="流程图: 决策 9"/>
          <p:cNvSpPr/>
          <p:nvPr/>
        </p:nvSpPr>
        <p:spPr>
          <a:xfrm>
            <a:off x="830437" y="4716684"/>
            <a:ext cx="1276350" cy="676275"/>
          </a:xfrm>
          <a:prstGeom prst="flowChartDecision">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smtClean="0">
                <a:latin typeface="宋体" panose="02010600030101010101" pitchFamily="2" charset="-122"/>
                <a:ea typeface="宋体" panose="02010600030101010101" pitchFamily="2" charset="-122"/>
              </a:rPr>
              <a:t>当前模型数</a:t>
            </a:r>
            <a:r>
              <a:rPr lang="en-US" altLang="zh-CN" sz="1050" dirty="0" err="1" smtClean="0">
                <a:latin typeface="宋体" panose="02010600030101010101" pitchFamily="2" charset="-122"/>
                <a:ea typeface="宋体" panose="02010600030101010101" pitchFamily="2" charset="-122"/>
              </a:rPr>
              <a:t>i</a:t>
            </a:r>
            <a:r>
              <a:rPr lang="en-US" altLang="zh-CN" sz="1050" dirty="0" smtClean="0">
                <a:latin typeface="宋体" panose="02010600030101010101" pitchFamily="2" charset="-122"/>
                <a:ea typeface="宋体" panose="02010600030101010101" pitchFamily="2" charset="-122"/>
              </a:rPr>
              <a:t>&lt;n?</a:t>
            </a:r>
            <a:endParaRPr lang="zh-CN" altLang="en-US" sz="1050" dirty="0">
              <a:latin typeface="宋体" panose="02010600030101010101" pitchFamily="2" charset="-122"/>
              <a:ea typeface="宋体" panose="02010600030101010101" pitchFamily="2" charset="-122"/>
            </a:endParaRPr>
          </a:p>
        </p:txBody>
      </p:sp>
      <p:cxnSp>
        <p:nvCxnSpPr>
          <p:cNvPr id="11" name="直接箭头连接符 10"/>
          <p:cNvCxnSpPr>
            <a:endCxn id="5" idx="0"/>
          </p:cNvCxnSpPr>
          <p:nvPr/>
        </p:nvCxnSpPr>
        <p:spPr>
          <a:xfrm>
            <a:off x="1463849" y="2479896"/>
            <a:ext cx="0" cy="1333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p:cNvCxnSpPr/>
          <p:nvPr/>
        </p:nvCxnSpPr>
        <p:spPr>
          <a:xfrm>
            <a:off x="1463849" y="2984720"/>
            <a:ext cx="1" cy="1166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a:stCxn id="9" idx="2"/>
          </p:cNvCxnSpPr>
          <p:nvPr/>
        </p:nvCxnSpPr>
        <p:spPr>
          <a:xfrm flipH="1">
            <a:off x="1463849" y="3475255"/>
            <a:ext cx="1" cy="1619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7" idx="2"/>
          </p:cNvCxnSpPr>
          <p:nvPr/>
        </p:nvCxnSpPr>
        <p:spPr>
          <a:xfrm>
            <a:off x="1463849" y="4015796"/>
            <a:ext cx="0" cy="1595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p:cNvCxnSpPr>
            <a:stCxn id="8" idx="2"/>
            <a:endCxn id="10" idx="0"/>
          </p:cNvCxnSpPr>
          <p:nvPr/>
        </p:nvCxnSpPr>
        <p:spPr>
          <a:xfrm>
            <a:off x="1463849" y="4553172"/>
            <a:ext cx="4763" cy="1635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p:cNvCxnSpPr>
            <a:stCxn id="10" idx="2"/>
          </p:cNvCxnSpPr>
          <p:nvPr/>
        </p:nvCxnSpPr>
        <p:spPr>
          <a:xfrm flipH="1">
            <a:off x="1468611" y="5392959"/>
            <a:ext cx="1" cy="2619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矩形 16"/>
          <p:cNvSpPr/>
          <p:nvPr/>
        </p:nvSpPr>
        <p:spPr>
          <a:xfrm>
            <a:off x="1187624" y="5661248"/>
            <a:ext cx="557212" cy="2905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050" dirty="0" smtClean="0">
                <a:latin typeface="宋体" panose="02010600030101010101" pitchFamily="2" charset="-122"/>
                <a:ea typeface="宋体" panose="02010600030101010101" pitchFamily="2" charset="-122"/>
              </a:rPr>
              <a:t>结束</a:t>
            </a:r>
            <a:endParaRPr lang="zh-CN" altLang="en-US" sz="1050" dirty="0">
              <a:latin typeface="宋体" panose="02010600030101010101" pitchFamily="2" charset="-122"/>
              <a:ea typeface="宋体" panose="02010600030101010101" pitchFamily="2" charset="-122"/>
            </a:endParaRPr>
          </a:p>
        </p:txBody>
      </p:sp>
      <p:sp>
        <p:nvSpPr>
          <p:cNvPr id="18" name="文本框 17"/>
          <p:cNvSpPr txBox="1"/>
          <p:nvPr/>
        </p:nvSpPr>
        <p:spPr>
          <a:xfrm>
            <a:off x="1425749" y="5345334"/>
            <a:ext cx="319318" cy="253916"/>
          </a:xfrm>
          <a:prstGeom prst="rect">
            <a:avLst/>
          </a:prstGeom>
          <a:noFill/>
        </p:spPr>
        <p:txBody>
          <a:bodyPr wrap="none" rtlCol="0">
            <a:spAutoFit/>
          </a:bodyPr>
          <a:lstStyle/>
          <a:p>
            <a:r>
              <a:rPr lang="zh-CN" altLang="en-US" sz="1050" dirty="0">
                <a:solidFill>
                  <a:schemeClr val="dk1"/>
                </a:solidFill>
                <a:latin typeface="宋体" panose="02010600030101010101" pitchFamily="2" charset="-122"/>
                <a:ea typeface="宋体" panose="02010600030101010101" pitchFamily="2" charset="-122"/>
              </a:rPr>
              <a:t>是</a:t>
            </a:r>
          </a:p>
        </p:txBody>
      </p:sp>
      <p:cxnSp>
        <p:nvCxnSpPr>
          <p:cNvPr id="19" name="肘形连接符 18"/>
          <p:cNvCxnSpPr>
            <a:stCxn id="10" idx="3"/>
            <a:endCxn id="8" idx="3"/>
          </p:cNvCxnSpPr>
          <p:nvPr/>
        </p:nvCxnSpPr>
        <p:spPr>
          <a:xfrm flipH="1" flipV="1">
            <a:off x="1840086" y="4367435"/>
            <a:ext cx="266701" cy="687387"/>
          </a:xfrm>
          <a:prstGeom prst="bentConnector3">
            <a:avLst>
              <a:gd name="adj1" fmla="val -85714"/>
            </a:avLst>
          </a:prstGeom>
          <a:ln>
            <a:tailEnd type="triangle"/>
          </a:ln>
        </p:spPr>
        <p:style>
          <a:lnRef idx="1">
            <a:schemeClr val="dk1"/>
          </a:lnRef>
          <a:fillRef idx="0">
            <a:schemeClr val="dk1"/>
          </a:fillRef>
          <a:effectRef idx="0">
            <a:schemeClr val="dk1"/>
          </a:effectRef>
          <a:fontRef idx="minor">
            <a:schemeClr val="tx1"/>
          </a:fontRef>
        </p:style>
      </p:cxnSp>
      <p:sp>
        <p:nvSpPr>
          <p:cNvPr id="20" name="文本框 19"/>
          <p:cNvSpPr txBox="1"/>
          <p:nvPr/>
        </p:nvSpPr>
        <p:spPr>
          <a:xfrm>
            <a:off x="2052811" y="4819872"/>
            <a:ext cx="319318" cy="253916"/>
          </a:xfrm>
          <a:prstGeom prst="rect">
            <a:avLst/>
          </a:prstGeom>
          <a:noFill/>
        </p:spPr>
        <p:txBody>
          <a:bodyPr wrap="none" rtlCol="0">
            <a:spAutoFit/>
          </a:bodyPr>
          <a:lstStyle/>
          <a:p>
            <a:r>
              <a:rPr lang="zh-CN" altLang="en-US" sz="1050" dirty="0" smtClean="0">
                <a:solidFill>
                  <a:schemeClr val="dk1"/>
                </a:solidFill>
                <a:latin typeface="宋体" panose="02010600030101010101" pitchFamily="2" charset="-122"/>
                <a:ea typeface="宋体" panose="02010600030101010101" pitchFamily="2" charset="-122"/>
              </a:rPr>
              <a:t>否</a:t>
            </a:r>
            <a:endParaRPr lang="zh-CN" altLang="en-US" sz="1050" dirty="0">
              <a:solidFill>
                <a:schemeClr val="dk1"/>
              </a:solidFill>
              <a:latin typeface="宋体" panose="02010600030101010101" pitchFamily="2" charset="-122"/>
              <a:ea typeface="宋体" panose="02010600030101010101" pitchFamily="2" charset="-122"/>
            </a:endParaRPr>
          </a:p>
        </p:txBody>
      </p:sp>
      <p:sp>
        <p:nvSpPr>
          <p:cNvPr id="54" name="文本框 53"/>
          <p:cNvSpPr txBox="1"/>
          <p:nvPr/>
        </p:nvSpPr>
        <p:spPr>
          <a:xfrm>
            <a:off x="179512" y="6093296"/>
            <a:ext cx="2839239" cy="369332"/>
          </a:xfrm>
          <a:prstGeom prst="rect">
            <a:avLst/>
          </a:prstGeom>
          <a:noFill/>
        </p:spPr>
        <p:txBody>
          <a:bodyPr wrap="none" rtlCol="0">
            <a:spAutoFit/>
          </a:bodyPr>
          <a:lstStyle/>
          <a:p>
            <a:r>
              <a:rPr lang="en-US" altLang="zh-CN" dirty="0" smtClean="0">
                <a:latin typeface="仿宋" panose="02010609060101010101" pitchFamily="49" charset="-122"/>
                <a:ea typeface="仿宋" panose="02010609060101010101" pitchFamily="49" charset="-122"/>
              </a:rPr>
              <a:t>B</a:t>
            </a:r>
            <a:r>
              <a:rPr lang="zh-CN" altLang="en-US" dirty="0" smtClean="0">
                <a:latin typeface="仿宋" panose="02010609060101010101" pitchFamily="49" charset="-122"/>
                <a:ea typeface="仿宋" panose="02010609060101010101" pitchFamily="49" charset="-122"/>
              </a:rPr>
              <a:t>扫数据自动化生成流程图</a:t>
            </a:r>
            <a:endParaRPr lang="zh-CN" altLang="en-US" dirty="0">
              <a:latin typeface="仿宋" panose="02010609060101010101" pitchFamily="49" charset="-122"/>
              <a:ea typeface="仿宋" panose="02010609060101010101" pitchFamily="49" charset="-122"/>
            </a:endParaRPr>
          </a:p>
        </p:txBody>
      </p:sp>
      <p:pic>
        <p:nvPicPr>
          <p:cNvPr id="56" name="图片 55"/>
          <p:cNvPicPr>
            <a:picLocks noChangeAspect="1"/>
          </p:cNvPicPr>
          <p:nvPr/>
        </p:nvPicPr>
        <p:blipFill>
          <a:blip r:embed="rId2"/>
          <a:stretch>
            <a:fillRect/>
          </a:stretch>
        </p:blipFill>
        <p:spPr>
          <a:xfrm>
            <a:off x="3131841" y="2420889"/>
            <a:ext cx="2304256" cy="1399750"/>
          </a:xfrm>
          <a:prstGeom prst="rect">
            <a:avLst/>
          </a:prstGeom>
        </p:spPr>
      </p:pic>
      <p:pic>
        <p:nvPicPr>
          <p:cNvPr id="57" name="图片 56"/>
          <p:cNvPicPr>
            <a:picLocks noChangeAspect="1"/>
          </p:cNvPicPr>
          <p:nvPr/>
        </p:nvPicPr>
        <p:blipFill>
          <a:blip r:embed="rId3"/>
          <a:stretch>
            <a:fillRect/>
          </a:stretch>
        </p:blipFill>
        <p:spPr>
          <a:xfrm>
            <a:off x="3131840" y="4221088"/>
            <a:ext cx="2304256" cy="1479610"/>
          </a:xfrm>
          <a:prstGeom prst="rect">
            <a:avLst/>
          </a:prstGeom>
        </p:spPr>
      </p:pic>
      <p:pic>
        <p:nvPicPr>
          <p:cNvPr id="58" name="图片 57"/>
          <p:cNvPicPr>
            <a:picLocks noChangeAspect="1"/>
          </p:cNvPicPr>
          <p:nvPr/>
        </p:nvPicPr>
        <p:blipFill>
          <a:blip r:embed="rId4"/>
          <a:stretch>
            <a:fillRect/>
          </a:stretch>
        </p:blipFill>
        <p:spPr>
          <a:xfrm>
            <a:off x="6156176" y="2420888"/>
            <a:ext cx="2376264" cy="1411465"/>
          </a:xfrm>
          <a:prstGeom prst="rect">
            <a:avLst/>
          </a:prstGeom>
        </p:spPr>
      </p:pic>
      <p:pic>
        <p:nvPicPr>
          <p:cNvPr id="59" name="图片 58"/>
          <p:cNvPicPr>
            <a:picLocks noChangeAspect="1"/>
          </p:cNvPicPr>
          <p:nvPr/>
        </p:nvPicPr>
        <p:blipFill>
          <a:blip r:embed="rId5"/>
          <a:stretch>
            <a:fillRect/>
          </a:stretch>
        </p:blipFill>
        <p:spPr>
          <a:xfrm>
            <a:off x="6156176" y="4221088"/>
            <a:ext cx="2394266" cy="1440160"/>
          </a:xfrm>
          <a:prstGeom prst="rect">
            <a:avLst/>
          </a:prstGeom>
        </p:spPr>
      </p:pic>
      <p:sp>
        <p:nvSpPr>
          <p:cNvPr id="60" name="文本框 59"/>
          <p:cNvSpPr txBox="1"/>
          <p:nvPr/>
        </p:nvSpPr>
        <p:spPr>
          <a:xfrm>
            <a:off x="3491880" y="5805264"/>
            <a:ext cx="1569660"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地下探测模型</a:t>
            </a:r>
            <a:endParaRPr lang="zh-CN" altLang="en-US" dirty="0">
              <a:latin typeface="仿宋" panose="02010609060101010101" pitchFamily="49" charset="-122"/>
              <a:ea typeface="仿宋" panose="02010609060101010101" pitchFamily="49" charset="-122"/>
            </a:endParaRPr>
          </a:p>
        </p:txBody>
      </p:sp>
      <p:sp>
        <p:nvSpPr>
          <p:cNvPr id="61" name="文本框 60"/>
          <p:cNvSpPr txBox="1"/>
          <p:nvPr/>
        </p:nvSpPr>
        <p:spPr>
          <a:xfrm>
            <a:off x="6948264" y="5805264"/>
            <a:ext cx="992579" cy="369332"/>
          </a:xfrm>
          <a:prstGeom prst="rect">
            <a:avLst/>
          </a:prstGeom>
          <a:noFill/>
        </p:spPr>
        <p:txBody>
          <a:bodyPr wrap="none" rtlCol="0">
            <a:spAutoFit/>
          </a:bodyPr>
          <a:lstStyle/>
          <a:p>
            <a:r>
              <a:rPr lang="en-US" altLang="zh-CN" dirty="0" smtClean="0">
                <a:latin typeface="仿宋" panose="02010609060101010101" pitchFamily="49" charset="-122"/>
                <a:ea typeface="仿宋" panose="02010609060101010101" pitchFamily="49" charset="-122"/>
              </a:rPr>
              <a:t>B</a:t>
            </a:r>
            <a:r>
              <a:rPr lang="zh-CN" altLang="en-US" dirty="0" smtClean="0">
                <a:latin typeface="仿宋" panose="02010609060101010101" pitchFamily="49" charset="-122"/>
                <a:ea typeface="仿宋" panose="02010609060101010101" pitchFamily="49" charset="-122"/>
              </a:rPr>
              <a:t>扫图像</a:t>
            </a:r>
            <a:endParaRPr lang="zh-CN" altLang="en-US" dirty="0">
              <a:latin typeface="仿宋" panose="02010609060101010101" pitchFamily="49" charset="-122"/>
              <a:ea typeface="仿宋" panose="02010609060101010101" pitchFamily="49" charset="-122"/>
            </a:endParaRPr>
          </a:p>
        </p:txBody>
      </p:sp>
      <p:sp>
        <p:nvSpPr>
          <p:cNvPr id="62" name="右箭头 61"/>
          <p:cNvSpPr/>
          <p:nvPr/>
        </p:nvSpPr>
        <p:spPr>
          <a:xfrm>
            <a:off x="5580112" y="3068960"/>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5580112" y="4869160"/>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827584" y="980728"/>
            <a:ext cx="7704856" cy="923330"/>
          </a:xfrm>
          <a:prstGeom prst="rect">
            <a:avLst/>
          </a:prstGeom>
          <a:noFill/>
        </p:spPr>
        <p:txBody>
          <a:bodyPr wrap="square" rtlCol="0">
            <a:spAutoFit/>
          </a:bodyPr>
          <a:lstStyle/>
          <a:p>
            <a:pPr>
              <a:lnSpc>
                <a:spcPct val="150000"/>
              </a:lnSpc>
            </a:pPr>
            <a:r>
              <a:rPr lang="zh-CN" altLang="en-US" dirty="0" smtClean="0"/>
              <a:t>结合前面的方法，利用</a:t>
            </a:r>
            <a:r>
              <a:rPr lang="zh-CN" altLang="en-US" dirty="0" smtClean="0">
                <a:solidFill>
                  <a:srgbClr val="FF0000"/>
                </a:solidFill>
              </a:rPr>
              <a:t>调度程序</a:t>
            </a:r>
            <a:r>
              <a:rPr lang="zh-CN" altLang="en-US" dirty="0" smtClean="0"/>
              <a:t>和仿真</a:t>
            </a:r>
            <a:r>
              <a:rPr lang="zh-CN" altLang="en-US" dirty="0" smtClean="0">
                <a:solidFill>
                  <a:srgbClr val="FF0000"/>
                </a:solidFill>
              </a:rPr>
              <a:t>配置文件模板</a:t>
            </a:r>
            <a:r>
              <a:rPr lang="zh-CN" altLang="en-US" dirty="0" smtClean="0"/>
              <a:t>，批量生成目标</a:t>
            </a:r>
            <a:r>
              <a:rPr lang="zh-CN" altLang="en-US" dirty="0" smtClean="0">
                <a:solidFill>
                  <a:srgbClr val="FF0000"/>
                </a:solidFill>
              </a:rPr>
              <a:t>介质</a:t>
            </a:r>
            <a:r>
              <a:rPr lang="zh-CN" altLang="en-US" dirty="0" smtClean="0"/>
              <a:t>、</a:t>
            </a:r>
            <a:r>
              <a:rPr lang="zh-CN" altLang="en-US" dirty="0" smtClean="0">
                <a:solidFill>
                  <a:srgbClr val="FF0000"/>
                </a:solidFill>
              </a:rPr>
              <a:t>尺寸</a:t>
            </a:r>
            <a:r>
              <a:rPr lang="zh-CN" altLang="en-US" dirty="0" smtClean="0"/>
              <a:t>、</a:t>
            </a:r>
            <a:r>
              <a:rPr lang="zh-CN" altLang="en-US" dirty="0" smtClean="0">
                <a:solidFill>
                  <a:srgbClr val="FF0000"/>
                </a:solidFill>
              </a:rPr>
              <a:t>位置</a:t>
            </a:r>
            <a:r>
              <a:rPr lang="zh-CN" altLang="en-US" dirty="0" smtClean="0"/>
              <a:t>均在一定范围内随机变化的模型以及对应仿真结果</a:t>
            </a:r>
            <a:endParaRPr lang="en-US" altLang="zh-CN" dirty="0"/>
          </a:p>
        </p:txBody>
      </p:sp>
    </p:spTree>
    <p:extLst>
      <p:ext uri="{BB962C8B-B14F-4D97-AF65-F5344CB8AC3E}">
        <p14:creationId xmlns:p14="http://schemas.microsoft.com/office/powerpoint/2010/main" val="3026334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2315057" cy="584775"/>
          </a:xfrm>
          <a:prstGeom prst="rect">
            <a:avLst/>
          </a:prstGeom>
          <a:noFill/>
          <a:ln w="9525">
            <a:noFill/>
            <a:miter lim="800000"/>
            <a:headEnd/>
            <a:tailEnd/>
          </a:ln>
        </p:spPr>
        <p:txBody>
          <a:bodyPr wrap="none">
            <a:spAutoFit/>
          </a:bodyPr>
          <a:lstStyle/>
          <a:p>
            <a:r>
              <a:rPr lang="zh-CN" altLang="en-US" sz="3200" b="1" dirty="0"/>
              <a:t>本部</a:t>
            </a:r>
            <a:r>
              <a:rPr lang="zh-CN" altLang="en-US" sz="3200" b="1" dirty="0" smtClean="0"/>
              <a:t>分小节</a:t>
            </a:r>
            <a:endParaRPr lang="zh-CN" altLang="en-US" sz="3200" b="1" dirty="0" smtClean="0"/>
          </a:p>
        </p:txBody>
      </p:sp>
      <p:sp>
        <p:nvSpPr>
          <p:cNvPr id="5" name="圆角矩形 4"/>
          <p:cNvSpPr/>
          <p:nvPr/>
        </p:nvSpPr>
        <p:spPr>
          <a:xfrm>
            <a:off x="2051718" y="1124746"/>
            <a:ext cx="2160240"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黑体" panose="02010609060101010101" pitchFamily="49" charset="-122"/>
                <a:ea typeface="黑体" panose="02010609060101010101" pitchFamily="49" charset="-122"/>
              </a:rPr>
              <a:t>拟真土壤模型</a:t>
            </a:r>
            <a:endParaRPr lang="zh-CN" altLang="en-US" sz="2400" dirty="0">
              <a:latin typeface="黑体" panose="02010609060101010101" pitchFamily="49" charset="-122"/>
              <a:ea typeface="黑体" panose="02010609060101010101" pitchFamily="49" charset="-122"/>
            </a:endParaRPr>
          </a:p>
        </p:txBody>
      </p:sp>
      <p:sp>
        <p:nvSpPr>
          <p:cNvPr id="6" name="圆角矩形 5"/>
          <p:cNvSpPr/>
          <p:nvPr/>
        </p:nvSpPr>
        <p:spPr>
          <a:xfrm>
            <a:off x="2051718" y="2132858"/>
            <a:ext cx="2160240"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黑体" panose="02010609060101010101" pitchFamily="49" charset="-122"/>
                <a:ea typeface="黑体" panose="02010609060101010101" pitchFamily="49" charset="-122"/>
              </a:rPr>
              <a:t>真实天线模型</a:t>
            </a:r>
            <a:endParaRPr lang="zh-CN" altLang="en-US" sz="2400" dirty="0">
              <a:latin typeface="黑体" panose="02010609060101010101" pitchFamily="49" charset="-122"/>
              <a:ea typeface="黑体" panose="02010609060101010101" pitchFamily="49" charset="-122"/>
            </a:endParaRPr>
          </a:p>
        </p:txBody>
      </p:sp>
      <p:sp>
        <p:nvSpPr>
          <p:cNvPr id="7" name="圆角矩形 6"/>
          <p:cNvSpPr/>
          <p:nvPr/>
        </p:nvSpPr>
        <p:spPr>
          <a:xfrm>
            <a:off x="2051718" y="3212978"/>
            <a:ext cx="2160240"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latin typeface="黑体" panose="02010609060101010101" pitchFamily="49" charset="-122"/>
                <a:ea typeface="黑体" panose="02010609060101010101" pitchFamily="49" charset="-122"/>
              </a:rPr>
              <a:t>B</a:t>
            </a:r>
            <a:r>
              <a:rPr lang="zh-CN" altLang="en-US" sz="2400" dirty="0" smtClean="0">
                <a:latin typeface="黑体" panose="02010609060101010101" pitchFamily="49" charset="-122"/>
                <a:ea typeface="黑体" panose="02010609060101010101" pitchFamily="49" charset="-122"/>
              </a:rPr>
              <a:t>扫批量生成</a:t>
            </a:r>
            <a:endParaRPr lang="zh-CN" altLang="en-US" sz="2400" dirty="0">
              <a:latin typeface="黑体" panose="02010609060101010101" pitchFamily="49" charset="-122"/>
              <a:ea typeface="黑体" panose="02010609060101010101" pitchFamily="49" charset="-122"/>
            </a:endParaRPr>
          </a:p>
        </p:txBody>
      </p:sp>
      <p:sp>
        <p:nvSpPr>
          <p:cNvPr id="8" name="下箭头 7"/>
          <p:cNvSpPr/>
          <p:nvPr/>
        </p:nvSpPr>
        <p:spPr>
          <a:xfrm rot="17800405">
            <a:off x="4442138" y="1342898"/>
            <a:ext cx="360040"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4499990" y="2276874"/>
            <a:ext cx="50405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下箭头 9"/>
          <p:cNvSpPr/>
          <p:nvPr/>
        </p:nvSpPr>
        <p:spPr>
          <a:xfrm rot="14154287">
            <a:off x="4443384" y="3046454"/>
            <a:ext cx="360040"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5292078" y="1700810"/>
            <a:ext cx="1872208" cy="1656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黑体" panose="02010609060101010101" pitchFamily="49" charset="-122"/>
                <a:ea typeface="黑体" panose="02010609060101010101" pitchFamily="49" charset="-122"/>
              </a:rPr>
              <a:t>得到</a:t>
            </a:r>
            <a:r>
              <a:rPr lang="en-US" altLang="zh-CN" sz="2400" dirty="0" smtClean="0">
                <a:solidFill>
                  <a:srgbClr val="FFC000"/>
                </a:solidFill>
                <a:latin typeface="黑体" panose="02010609060101010101" pitchFamily="49" charset="-122"/>
                <a:ea typeface="黑体" panose="02010609060101010101" pitchFamily="49" charset="-122"/>
              </a:rPr>
              <a:t>100</a:t>
            </a:r>
            <a:r>
              <a:rPr lang="zh-CN" altLang="en-US" sz="2400" dirty="0" smtClean="0">
                <a:solidFill>
                  <a:srgbClr val="FFC000"/>
                </a:solidFill>
                <a:latin typeface="黑体" panose="02010609060101010101" pitchFamily="49" charset="-122"/>
                <a:ea typeface="黑体" panose="02010609060101010101" pitchFamily="49" charset="-122"/>
              </a:rPr>
              <a:t>组</a:t>
            </a:r>
            <a:r>
              <a:rPr lang="zh-CN" altLang="en-US" sz="2400" dirty="0" smtClean="0">
                <a:latin typeface="黑体" panose="02010609060101010101" pitchFamily="49" charset="-122"/>
                <a:ea typeface="黑体" panose="02010609060101010101" pitchFamily="49" charset="-122"/>
              </a:rPr>
              <a:t>用于深度模型训练的</a:t>
            </a:r>
            <a:r>
              <a:rPr lang="en-US" altLang="zh-CN" sz="2400" dirty="0" smtClean="0">
                <a:latin typeface="黑体" panose="02010609060101010101" pitchFamily="49" charset="-122"/>
                <a:ea typeface="黑体" panose="02010609060101010101" pitchFamily="49" charset="-122"/>
              </a:rPr>
              <a:t>B</a:t>
            </a:r>
            <a:r>
              <a:rPr lang="zh-CN" altLang="en-US" sz="2400" dirty="0" smtClean="0">
                <a:latin typeface="黑体" panose="02010609060101010101" pitchFamily="49" charset="-122"/>
                <a:ea typeface="黑体" panose="02010609060101010101" pitchFamily="49" charset="-122"/>
              </a:rPr>
              <a:t>扫数据集</a:t>
            </a:r>
            <a:endParaRPr lang="zh-CN" altLang="en-US" sz="2400" dirty="0">
              <a:latin typeface="黑体" panose="02010609060101010101" pitchFamily="49" charset="-122"/>
              <a:ea typeface="黑体" panose="02010609060101010101" pitchFamily="49" charset="-122"/>
            </a:endParaRPr>
          </a:p>
        </p:txBody>
      </p:sp>
      <p:pic>
        <p:nvPicPr>
          <p:cNvPr id="12" name="图片 11"/>
          <p:cNvPicPr>
            <a:picLocks noChangeAspect="1"/>
          </p:cNvPicPr>
          <p:nvPr/>
        </p:nvPicPr>
        <p:blipFill>
          <a:blip r:embed="rId2"/>
          <a:stretch>
            <a:fillRect/>
          </a:stretch>
        </p:blipFill>
        <p:spPr>
          <a:xfrm>
            <a:off x="899592" y="4653136"/>
            <a:ext cx="3024336" cy="1372890"/>
          </a:xfrm>
          <a:prstGeom prst="rect">
            <a:avLst/>
          </a:prstGeom>
        </p:spPr>
      </p:pic>
      <p:sp>
        <p:nvSpPr>
          <p:cNvPr id="13" name="文本框 12"/>
          <p:cNvSpPr txBox="1"/>
          <p:nvPr/>
        </p:nvSpPr>
        <p:spPr>
          <a:xfrm>
            <a:off x="1403648" y="6093296"/>
            <a:ext cx="2262158"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目标体几何参数范围</a:t>
            </a:r>
            <a:endParaRPr lang="zh-CN" altLang="en-US" dirty="0">
              <a:latin typeface="仿宋" panose="02010609060101010101" pitchFamily="49" charset="-122"/>
              <a:ea typeface="仿宋" panose="02010609060101010101" pitchFamily="49" charset="-122"/>
            </a:endParaRPr>
          </a:p>
        </p:txBody>
      </p:sp>
      <p:pic>
        <p:nvPicPr>
          <p:cNvPr id="14" name="图片 13"/>
          <p:cNvPicPr>
            <a:picLocks noChangeAspect="1"/>
          </p:cNvPicPr>
          <p:nvPr/>
        </p:nvPicPr>
        <p:blipFill>
          <a:blip r:embed="rId3"/>
          <a:stretch>
            <a:fillRect/>
          </a:stretch>
        </p:blipFill>
        <p:spPr>
          <a:xfrm>
            <a:off x="4759121" y="4653136"/>
            <a:ext cx="3413279" cy="1368152"/>
          </a:xfrm>
          <a:prstGeom prst="rect">
            <a:avLst/>
          </a:prstGeom>
        </p:spPr>
      </p:pic>
      <p:sp>
        <p:nvSpPr>
          <p:cNvPr id="15" name="文本框 14"/>
          <p:cNvSpPr txBox="1"/>
          <p:nvPr/>
        </p:nvSpPr>
        <p:spPr>
          <a:xfrm>
            <a:off x="5724128" y="6093296"/>
            <a:ext cx="1800493"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目标体介质类型</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660101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0"/>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1860" name="AutoShape 4"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9" name="Picture 2"/>
          <p:cNvPicPr>
            <a:picLocks noChangeAspect="1" noChangeArrowheads="1"/>
          </p:cNvPicPr>
          <p:nvPr/>
        </p:nvPicPr>
        <p:blipFill>
          <a:blip r:embed="rId3" cstate="print"/>
          <a:srcRect/>
          <a:stretch>
            <a:fillRect/>
          </a:stretch>
        </p:blipFill>
        <p:spPr bwMode="auto">
          <a:xfrm>
            <a:off x="0" y="0"/>
            <a:ext cx="9144000" cy="928688"/>
          </a:xfrm>
          <a:prstGeom prst="rect">
            <a:avLst/>
          </a:prstGeom>
          <a:noFill/>
          <a:ln w="9525">
            <a:noFill/>
            <a:miter lim="800000"/>
            <a:headEnd/>
            <a:tailEnd/>
          </a:ln>
        </p:spPr>
      </p:pic>
      <p:sp>
        <p:nvSpPr>
          <p:cNvPr id="6153" name="TextBox 12"/>
          <p:cNvSpPr txBox="1">
            <a:spLocks noChangeArrowheads="1"/>
          </p:cNvSpPr>
          <p:nvPr/>
        </p:nvSpPr>
        <p:spPr bwMode="auto">
          <a:xfrm>
            <a:off x="1234436" y="214290"/>
            <a:ext cx="1008609" cy="584775"/>
          </a:xfrm>
          <a:prstGeom prst="rect">
            <a:avLst/>
          </a:prstGeom>
          <a:noFill/>
          <a:ln w="9525">
            <a:noFill/>
            <a:miter lim="800000"/>
            <a:headEnd/>
            <a:tailEnd/>
          </a:ln>
        </p:spPr>
        <p:txBody>
          <a:bodyPr wrap="none">
            <a:spAutoFit/>
          </a:bodyPr>
          <a:lstStyle/>
          <a:p>
            <a:r>
              <a:rPr lang="zh-CN" altLang="en-US" sz="3200" b="1" dirty="0"/>
              <a:t>目录</a:t>
            </a:r>
            <a:endParaRPr lang="zh-CN" altLang="en-US" sz="3200" b="1" dirty="0" smtClean="0"/>
          </a:p>
        </p:txBody>
      </p:sp>
      <p:pic>
        <p:nvPicPr>
          <p:cNvPr id="2050" name="Picture 2" descr="d:\Backup\桌面\timg (6).png"/>
          <p:cNvPicPr>
            <a:picLocks noChangeAspect="1" noChangeArrowheads="1"/>
          </p:cNvPicPr>
          <p:nvPr/>
        </p:nvPicPr>
        <p:blipFill>
          <a:blip r:embed="rId4" cstate="print"/>
          <a:srcRect/>
          <a:stretch>
            <a:fillRect/>
          </a:stretch>
        </p:blipFill>
        <p:spPr bwMode="auto">
          <a:xfrm>
            <a:off x="123089" y="26377"/>
            <a:ext cx="857231" cy="857231"/>
          </a:xfrm>
          <a:prstGeom prst="rect">
            <a:avLst/>
          </a:prstGeom>
          <a:noFill/>
        </p:spPr>
      </p:pic>
      <p:graphicFrame>
        <p:nvGraphicFramePr>
          <p:cNvPr id="2" name="图示 1"/>
          <p:cNvGraphicFramePr/>
          <p:nvPr>
            <p:extLst>
              <p:ext uri="{D42A27DB-BD31-4B8C-83A1-F6EECF244321}">
                <p14:modId xmlns:p14="http://schemas.microsoft.com/office/powerpoint/2010/main" val="1060213753"/>
              </p:ext>
            </p:extLst>
          </p:nvPr>
        </p:nvGraphicFramePr>
        <p:xfrm>
          <a:off x="1475656" y="1268760"/>
          <a:ext cx="6504384" cy="512834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35505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3871573" cy="584775"/>
          </a:xfrm>
          <a:prstGeom prst="rect">
            <a:avLst/>
          </a:prstGeom>
          <a:noFill/>
          <a:ln w="9525">
            <a:noFill/>
            <a:miter lim="800000"/>
            <a:headEnd/>
            <a:tailEnd/>
          </a:ln>
        </p:spPr>
        <p:txBody>
          <a:bodyPr wrap="none">
            <a:spAutoFit/>
          </a:bodyPr>
          <a:lstStyle/>
          <a:p>
            <a:r>
              <a:rPr lang="zh-CN" altLang="en-US" sz="3200" b="1" dirty="0" smtClean="0"/>
              <a:t>问题描述与总体思路</a:t>
            </a:r>
            <a:endParaRPr lang="zh-CN" altLang="en-US" sz="3200" b="1" dirty="0" smtClean="0"/>
          </a:p>
        </p:txBody>
      </p:sp>
      <mc:AlternateContent xmlns:mc="http://schemas.openxmlformats.org/markup-compatibility/2006">
        <mc:Choice xmlns:a14="http://schemas.microsoft.com/office/drawing/2010/main" Requires="a14">
          <p:sp>
            <p:nvSpPr>
              <p:cNvPr id="5" name="文本框 4"/>
              <p:cNvSpPr txBox="1"/>
              <p:nvPr/>
            </p:nvSpPr>
            <p:spPr>
              <a:xfrm>
                <a:off x="899592" y="950419"/>
                <a:ext cx="7632848" cy="5909695"/>
              </a:xfrm>
              <a:prstGeom prst="rect">
                <a:avLst/>
              </a:prstGeom>
              <a:noFill/>
            </p:spPr>
            <p:txBody>
              <a:bodyPr wrap="square" rtlCol="0">
                <a:spAutoFit/>
              </a:bodyPr>
              <a:lstStyle/>
              <a:p>
                <a:pPr>
                  <a:lnSpc>
                    <a:spcPct val="150000"/>
                  </a:lnSpc>
                </a:pPr>
                <a:r>
                  <a:rPr lang="zh-CN" altLang="en-US" dirty="0" smtClean="0"/>
                  <a:t>深度学习目标识别问题的具体描述：</a:t>
                </a:r>
                <a:endParaRPr lang="en-US" altLang="zh-CN" dirty="0" smtClean="0"/>
              </a:p>
              <a:p>
                <a:pPr>
                  <a:lnSpc>
                    <a:spcPct val="150000"/>
                  </a:lnSpc>
                </a:pPr>
                <a:r>
                  <a:rPr lang="zh-CN" altLang="en-US" dirty="0" smtClean="0">
                    <a:latin typeface="+mj-ea"/>
                    <a:ea typeface="+mj-ea"/>
                  </a:rPr>
                  <a:t>    设</a:t>
                </a:r>
                <a:r>
                  <a:rPr lang="zh-CN" altLang="en-US" dirty="0">
                    <a:latin typeface="+mj-ea"/>
                    <a:ea typeface="+mj-ea"/>
                  </a:rPr>
                  <a:t>上</a:t>
                </a:r>
                <a:r>
                  <a:rPr lang="zh-CN" altLang="en-US" dirty="0" smtClean="0">
                    <a:latin typeface="+mj-ea"/>
                    <a:ea typeface="+mj-ea"/>
                  </a:rPr>
                  <a:t>个部分所得</a:t>
                </a:r>
                <a:r>
                  <a:rPr lang="zh-CN" altLang="en-US" dirty="0">
                    <a:latin typeface="+mj-ea"/>
                    <a:ea typeface="+mj-ea"/>
                  </a:rPr>
                  <a:t>到的 </a:t>
                </a:r>
                <a:r>
                  <a:rPr lang="en-US" altLang="zh-CN" dirty="0">
                    <a:latin typeface="+mj-ea"/>
                    <a:ea typeface="+mj-ea"/>
                  </a:rPr>
                  <a:t>B </a:t>
                </a:r>
                <a:r>
                  <a:rPr lang="zh-CN" altLang="en-US" dirty="0">
                    <a:latin typeface="+mj-ea"/>
                    <a:ea typeface="+mj-ea"/>
                  </a:rPr>
                  <a:t>扫数据为</a:t>
                </a:r>
                <a:r>
                  <a:rPr lang="zh-CN" altLang="en-US" dirty="0" smtClean="0">
                    <a:latin typeface="+mj-ea"/>
                    <a:ea typeface="+mj-ea"/>
                  </a:rPr>
                  <a:t>一系列尺寸为</a:t>
                </a:r>
                <a14:m>
                  <m:oMath xmlns:m="http://schemas.openxmlformats.org/officeDocument/2006/math">
                    <m:r>
                      <a:rPr lang="en-US" altLang="zh-CN" b="0" i="1" smtClean="0">
                        <a:latin typeface="+mj-ea"/>
                        <a:ea typeface="+mj-ea"/>
                      </a:rPr>
                      <m:t>𝑤</m:t>
                    </m:r>
                    <m:r>
                      <a:rPr lang="en-US" altLang="zh-CN" b="0" i="1" smtClean="0">
                        <a:latin typeface="+mj-ea"/>
                        <a:ea typeface="+mj-ea"/>
                      </a:rPr>
                      <m:t>×</m:t>
                    </m:r>
                    <m:r>
                      <a:rPr lang="en-US" altLang="zh-CN" b="0" i="1" smtClean="0">
                        <a:latin typeface="+mj-ea"/>
                        <a:ea typeface="+mj-ea"/>
                      </a:rPr>
                      <m:t>h</m:t>
                    </m:r>
                  </m:oMath>
                </a14:m>
                <a:r>
                  <a:rPr lang="zh-CN" altLang="en-US" dirty="0" smtClean="0">
                    <a:latin typeface="+mj-ea"/>
                    <a:ea typeface="+mj-ea"/>
                  </a:rPr>
                  <a:t>的</a:t>
                </a:r>
                <a:r>
                  <a:rPr lang="zh-CN" altLang="en-US" dirty="0">
                    <a:latin typeface="+mj-ea"/>
                    <a:ea typeface="+mj-ea"/>
                  </a:rPr>
                  <a:t>二维</a:t>
                </a:r>
                <a:r>
                  <a:rPr lang="zh-CN" altLang="en-US" dirty="0" smtClean="0">
                    <a:latin typeface="+mj-ea"/>
                    <a:ea typeface="+mj-ea"/>
                  </a:rPr>
                  <a:t>矩阵</a:t>
                </a:r>
                <a14:m>
                  <m:oMath xmlns:m="http://schemas.openxmlformats.org/officeDocument/2006/math">
                    <m:sSub>
                      <m:sSubPr>
                        <m:ctrlPr>
                          <a:rPr lang="en-US" altLang="zh-CN" b="0" i="1" smtClean="0">
                            <a:latin typeface="+mj-ea"/>
                            <a:ea typeface="+mj-ea"/>
                          </a:rPr>
                        </m:ctrlPr>
                      </m:sSubPr>
                      <m:e>
                        <m:r>
                          <a:rPr lang="en-US" altLang="zh-CN" b="0" i="1" smtClean="0">
                            <a:latin typeface="+mj-ea"/>
                            <a:ea typeface="+mj-ea"/>
                          </a:rPr>
                          <m:t>𝐴</m:t>
                        </m:r>
                      </m:e>
                      <m:sub>
                        <m:r>
                          <a:rPr lang="en-US" altLang="zh-CN" b="0" i="1" smtClean="0">
                            <a:latin typeface="+mj-ea"/>
                            <a:ea typeface="+mj-ea"/>
                          </a:rPr>
                          <m:t>𝑖</m:t>
                        </m:r>
                      </m:sub>
                    </m:sSub>
                    <m:r>
                      <a:rPr lang="en-US" altLang="zh-CN" b="0" i="1" smtClean="0">
                        <a:latin typeface="+mj-ea"/>
                        <a:ea typeface="+mj-ea"/>
                      </a:rPr>
                      <m:t>(</m:t>
                    </m:r>
                    <m:r>
                      <a:rPr lang="en-US" altLang="zh-CN" b="0" i="1" smtClean="0">
                        <a:latin typeface="+mj-ea"/>
                        <a:ea typeface="+mj-ea"/>
                      </a:rPr>
                      <m:t>𝑖</m:t>
                    </m:r>
                    <m:r>
                      <a:rPr lang="en-US" altLang="zh-CN" b="0" i="1" smtClean="0">
                        <a:latin typeface="+mj-ea"/>
                        <a:ea typeface="+mj-ea"/>
                      </a:rPr>
                      <m:t>=1…</m:t>
                    </m:r>
                    <m:r>
                      <a:rPr lang="en-US" altLang="zh-CN" b="0" i="1" smtClean="0">
                        <a:latin typeface="+mj-ea"/>
                        <a:ea typeface="+mj-ea"/>
                      </a:rPr>
                      <m:t>𝑁</m:t>
                    </m:r>
                    <m:r>
                      <a:rPr lang="en-US" altLang="zh-CN" b="0" i="1" smtClean="0">
                        <a:latin typeface="+mj-ea"/>
                        <a:ea typeface="+mj-ea"/>
                      </a:rPr>
                      <m:t>)</m:t>
                    </m:r>
                  </m:oMath>
                </a14:m>
                <a:r>
                  <a:rPr lang="en-US" altLang="zh-CN" dirty="0" smtClean="0">
                    <a:latin typeface="+mj-ea"/>
                    <a:ea typeface="+mj-ea"/>
                  </a:rPr>
                  <a:t>,</a:t>
                </a:r>
                <a:r>
                  <a:rPr lang="zh-CN" altLang="en-US" dirty="0" smtClean="0">
                    <a:latin typeface="+mj-ea"/>
                    <a:ea typeface="+mj-ea"/>
                  </a:rPr>
                  <a:t>其中</a:t>
                </a:r>
                <a14:m>
                  <m:oMath xmlns:m="http://schemas.openxmlformats.org/officeDocument/2006/math">
                    <m:r>
                      <a:rPr lang="en-US" altLang="zh-CN" b="0" i="1" smtClean="0">
                        <a:latin typeface="+mj-ea"/>
                        <a:ea typeface="+mj-ea"/>
                      </a:rPr>
                      <m:t>𝑁</m:t>
                    </m:r>
                  </m:oMath>
                </a14:m>
                <a:r>
                  <a:rPr lang="zh-CN" altLang="en-US" dirty="0" smtClean="0">
                    <a:latin typeface="+mj-ea"/>
                    <a:ea typeface="+mj-ea"/>
                  </a:rPr>
                  <a:t>代表扫总数量，</a:t>
                </a:r>
                <a14:m>
                  <m:oMath xmlns:m="http://schemas.openxmlformats.org/officeDocument/2006/math">
                    <m:r>
                      <a:rPr lang="en-US" altLang="zh-CN" b="0" i="1" smtClean="0">
                        <a:latin typeface="+mj-ea"/>
                        <a:ea typeface="+mj-ea"/>
                      </a:rPr>
                      <m:t>𝑤</m:t>
                    </m:r>
                  </m:oMath>
                </a14:m>
                <a:r>
                  <a:rPr lang="zh-CN" altLang="en-US" dirty="0" smtClean="0">
                    <a:latin typeface="+mj-ea"/>
                    <a:ea typeface="+mj-ea"/>
                  </a:rPr>
                  <a:t>代表每道回波点数，</a:t>
                </a:r>
                <a14:m>
                  <m:oMath xmlns:m="http://schemas.openxmlformats.org/officeDocument/2006/math">
                    <m:r>
                      <a:rPr lang="en-US" altLang="zh-CN" b="0" i="1" smtClean="0">
                        <a:latin typeface="+mj-ea"/>
                        <a:ea typeface="+mj-ea"/>
                      </a:rPr>
                      <m:t>h</m:t>
                    </m:r>
                  </m:oMath>
                </a14:m>
                <a:r>
                  <a:rPr lang="zh-CN" altLang="en-US" dirty="0" smtClean="0">
                    <a:latin typeface="+mj-ea"/>
                    <a:ea typeface="+mj-ea"/>
                  </a:rPr>
                  <a:t>代表</a:t>
                </a:r>
                <a:r>
                  <a:rPr lang="en-US" altLang="zh-CN" dirty="0" smtClean="0">
                    <a:latin typeface="+mj-ea"/>
                    <a:ea typeface="+mj-ea"/>
                  </a:rPr>
                  <a:t>B</a:t>
                </a:r>
                <a:r>
                  <a:rPr lang="zh-CN" altLang="en-US" dirty="0" smtClean="0">
                    <a:latin typeface="+mj-ea"/>
                    <a:ea typeface="+mj-ea"/>
                  </a:rPr>
                  <a:t>扫中的波形道数。</a:t>
                </a:r>
                <a:endParaRPr lang="en-US" altLang="zh-CN" dirty="0" smtClean="0">
                  <a:latin typeface="+mj-ea"/>
                  <a:ea typeface="+mj-ea"/>
                </a:endParaRPr>
              </a:p>
              <a:p>
                <a:pPr>
                  <a:lnSpc>
                    <a:spcPct val="150000"/>
                  </a:lnSpc>
                </a:pPr>
                <a:r>
                  <a:rPr lang="zh-CN" altLang="en-US" dirty="0" smtClean="0">
                    <a:latin typeface="+mj-ea"/>
                    <a:ea typeface="+mj-ea"/>
                  </a:rPr>
                  <a:t>    对于每个</a:t>
                </a:r>
                <a:r>
                  <a:rPr lang="en-US" altLang="zh-CN" dirty="0" smtClean="0">
                    <a:latin typeface="+mj-ea"/>
                    <a:ea typeface="+mj-ea"/>
                  </a:rPr>
                  <a:t>B</a:t>
                </a:r>
                <a:r>
                  <a:rPr lang="zh-CN" altLang="en-US" dirty="0" smtClean="0">
                    <a:latin typeface="+mj-ea"/>
                    <a:ea typeface="+mj-ea"/>
                  </a:rPr>
                  <a:t>扫</a:t>
                </a:r>
                <a14:m>
                  <m:oMath xmlns:m="http://schemas.openxmlformats.org/officeDocument/2006/math">
                    <m:sSub>
                      <m:sSubPr>
                        <m:ctrlPr>
                          <a:rPr lang="en-US" altLang="zh-CN" b="0" i="1" smtClean="0">
                            <a:latin typeface="+mj-ea"/>
                            <a:ea typeface="+mj-ea"/>
                          </a:rPr>
                        </m:ctrlPr>
                      </m:sSubPr>
                      <m:e>
                        <m:r>
                          <a:rPr lang="en-US" altLang="zh-CN" b="0" i="1" smtClean="0">
                            <a:latin typeface="+mj-ea"/>
                            <a:ea typeface="+mj-ea"/>
                          </a:rPr>
                          <m:t>𝐴</m:t>
                        </m:r>
                      </m:e>
                      <m:sub>
                        <m:r>
                          <a:rPr lang="en-US" altLang="zh-CN" b="0" i="1" smtClean="0">
                            <a:latin typeface="+mj-ea"/>
                            <a:ea typeface="+mj-ea"/>
                          </a:rPr>
                          <m:t>𝑖</m:t>
                        </m:r>
                      </m:sub>
                    </m:sSub>
                  </m:oMath>
                </a14:m>
                <a:r>
                  <a:rPr lang="en-US" altLang="zh-CN" dirty="0" smtClean="0">
                    <a:latin typeface="+mj-ea"/>
                    <a:ea typeface="+mj-ea"/>
                  </a:rPr>
                  <a:t>, </a:t>
                </a:r>
                <a:r>
                  <a:rPr lang="zh-CN" altLang="en-US" dirty="0" smtClean="0">
                    <a:latin typeface="+mj-ea"/>
                    <a:ea typeface="+mj-ea"/>
                  </a:rPr>
                  <a:t>设其模型中目标的</a:t>
                </a:r>
                <a:r>
                  <a:rPr lang="zh-CN" altLang="en-US" b="1" dirty="0" smtClean="0">
                    <a:solidFill>
                      <a:srgbClr val="FF0000"/>
                    </a:solidFill>
                    <a:latin typeface="+mj-ea"/>
                    <a:ea typeface="+mj-ea"/>
                  </a:rPr>
                  <a:t>材质</a:t>
                </a:r>
                <a:r>
                  <a:rPr lang="zh-CN" altLang="en-US" dirty="0" smtClean="0">
                    <a:solidFill>
                      <a:srgbClr val="FF0000"/>
                    </a:solidFill>
                    <a:latin typeface="+mj-ea"/>
                    <a:ea typeface="+mj-ea"/>
                  </a:rPr>
                  <a:t>、</a:t>
                </a:r>
                <a:r>
                  <a:rPr lang="zh-CN" altLang="en-US" b="1" dirty="0" smtClean="0">
                    <a:solidFill>
                      <a:srgbClr val="FF0000"/>
                    </a:solidFill>
                    <a:latin typeface="+mj-ea"/>
                    <a:ea typeface="+mj-ea"/>
                  </a:rPr>
                  <a:t>水平位置</a:t>
                </a:r>
                <a:r>
                  <a:rPr lang="zh-CN" altLang="en-US" dirty="0" smtClean="0">
                    <a:solidFill>
                      <a:srgbClr val="FF0000"/>
                    </a:solidFill>
                    <a:latin typeface="+mj-ea"/>
                    <a:ea typeface="+mj-ea"/>
                  </a:rPr>
                  <a:t>、</a:t>
                </a:r>
                <a:r>
                  <a:rPr lang="zh-CN" altLang="en-US" b="1" dirty="0" smtClean="0">
                    <a:solidFill>
                      <a:srgbClr val="FF0000"/>
                    </a:solidFill>
                    <a:latin typeface="+mj-ea"/>
                    <a:ea typeface="+mj-ea"/>
                  </a:rPr>
                  <a:t>尺寸</a:t>
                </a:r>
                <a:r>
                  <a:rPr lang="zh-CN" altLang="en-US" dirty="0" smtClean="0">
                    <a:solidFill>
                      <a:srgbClr val="FF0000"/>
                    </a:solidFill>
                    <a:latin typeface="+mj-ea"/>
                    <a:ea typeface="+mj-ea"/>
                  </a:rPr>
                  <a:t>、</a:t>
                </a:r>
                <a:r>
                  <a:rPr lang="zh-CN" altLang="en-US" b="1" dirty="0" smtClean="0">
                    <a:solidFill>
                      <a:srgbClr val="FF0000"/>
                    </a:solidFill>
                    <a:latin typeface="+mj-ea"/>
                    <a:ea typeface="+mj-ea"/>
                  </a:rPr>
                  <a:t>深度</a:t>
                </a:r>
                <a:r>
                  <a:rPr lang="zh-CN" altLang="en-US" dirty="0" smtClean="0">
                    <a:latin typeface="+mj-ea"/>
                    <a:ea typeface="+mj-ea"/>
                  </a:rPr>
                  <a:t>分别</a:t>
                </a:r>
                <a14:m>
                  <m:oMath xmlns:m="http://schemas.openxmlformats.org/officeDocument/2006/math">
                    <m:sSub>
                      <m:sSubPr>
                        <m:ctrlPr>
                          <a:rPr lang="en-US" altLang="zh-CN" b="0" i="1" smtClean="0">
                            <a:latin typeface="+mj-ea"/>
                            <a:ea typeface="+mj-ea"/>
                          </a:rPr>
                        </m:ctrlPr>
                      </m:sSubPr>
                      <m:e>
                        <m:r>
                          <a:rPr lang="en-US" altLang="zh-CN" b="0" i="1" smtClean="0">
                            <a:latin typeface="+mj-ea"/>
                            <a:ea typeface="+mj-ea"/>
                          </a:rPr>
                          <m:t>𝑚</m:t>
                        </m:r>
                      </m:e>
                      <m:sub>
                        <m:r>
                          <a:rPr lang="en-US" altLang="zh-CN" b="0" i="1" smtClean="0">
                            <a:latin typeface="+mj-ea"/>
                            <a:ea typeface="+mj-ea"/>
                          </a:rPr>
                          <m:t>𝑖</m:t>
                        </m:r>
                      </m:sub>
                    </m:sSub>
                    <m:r>
                      <a:rPr lang="en-US" altLang="zh-CN" b="0" i="1" smtClean="0">
                        <a:latin typeface="+mj-ea"/>
                        <a:ea typeface="+mj-ea"/>
                      </a:rPr>
                      <m:t>, </m:t>
                    </m:r>
                    <m:sSub>
                      <m:sSubPr>
                        <m:ctrlPr>
                          <a:rPr lang="en-US" altLang="zh-CN" b="0" i="1" smtClean="0">
                            <a:latin typeface="+mj-ea"/>
                            <a:ea typeface="+mj-ea"/>
                          </a:rPr>
                        </m:ctrlPr>
                      </m:sSubPr>
                      <m:e>
                        <m:r>
                          <a:rPr lang="en-US" altLang="zh-CN" b="0" i="1" smtClean="0">
                            <a:latin typeface="+mj-ea"/>
                            <a:ea typeface="+mj-ea"/>
                          </a:rPr>
                          <m:t>𝑝</m:t>
                        </m:r>
                      </m:e>
                      <m:sub>
                        <m:r>
                          <a:rPr lang="en-US" altLang="zh-CN" b="0" i="1" smtClean="0">
                            <a:latin typeface="+mj-ea"/>
                            <a:ea typeface="+mj-ea"/>
                          </a:rPr>
                          <m:t>𝑖</m:t>
                        </m:r>
                      </m:sub>
                    </m:sSub>
                    <m:r>
                      <a:rPr lang="en-US" altLang="zh-CN" b="0" i="1" smtClean="0">
                        <a:latin typeface="+mj-ea"/>
                        <a:ea typeface="+mj-ea"/>
                      </a:rPr>
                      <m:t>, </m:t>
                    </m:r>
                    <m:sSub>
                      <m:sSubPr>
                        <m:ctrlPr>
                          <a:rPr lang="en-US" altLang="zh-CN" b="0" i="1" smtClean="0">
                            <a:latin typeface="+mj-ea"/>
                            <a:ea typeface="+mj-ea"/>
                          </a:rPr>
                        </m:ctrlPr>
                      </m:sSubPr>
                      <m:e>
                        <m:r>
                          <a:rPr lang="en-US" altLang="zh-CN" b="0" i="1" smtClean="0">
                            <a:latin typeface="+mj-ea"/>
                            <a:ea typeface="+mj-ea"/>
                          </a:rPr>
                          <m:t>𝑠</m:t>
                        </m:r>
                      </m:e>
                      <m:sub>
                        <m:r>
                          <a:rPr lang="en-US" altLang="zh-CN" b="0" i="1" smtClean="0">
                            <a:latin typeface="+mj-ea"/>
                            <a:ea typeface="+mj-ea"/>
                          </a:rPr>
                          <m:t>𝑖</m:t>
                        </m:r>
                      </m:sub>
                    </m:sSub>
                    <m:r>
                      <a:rPr lang="en-US" altLang="zh-CN" b="0" i="1" smtClean="0">
                        <a:latin typeface="+mj-ea"/>
                        <a:ea typeface="+mj-ea"/>
                      </a:rPr>
                      <m:t>, </m:t>
                    </m:r>
                    <m:sSub>
                      <m:sSubPr>
                        <m:ctrlPr>
                          <a:rPr lang="en-US" altLang="zh-CN" b="0" i="1" smtClean="0">
                            <a:latin typeface="+mj-ea"/>
                            <a:ea typeface="+mj-ea"/>
                          </a:rPr>
                        </m:ctrlPr>
                      </m:sSubPr>
                      <m:e>
                        <m:r>
                          <a:rPr lang="en-US" altLang="zh-CN" b="0" i="1" smtClean="0">
                            <a:latin typeface="+mj-ea"/>
                            <a:ea typeface="+mj-ea"/>
                          </a:rPr>
                          <m:t>𝑑</m:t>
                        </m:r>
                      </m:e>
                      <m:sub>
                        <m:r>
                          <a:rPr lang="en-US" altLang="zh-CN" b="0" i="1" smtClean="0">
                            <a:latin typeface="+mj-ea"/>
                            <a:ea typeface="+mj-ea"/>
                          </a:rPr>
                          <m:t>𝑖</m:t>
                        </m:r>
                      </m:sub>
                    </m:sSub>
                  </m:oMath>
                </a14:m>
                <a:r>
                  <a:rPr lang="en-US" altLang="zh-CN" dirty="0" smtClean="0">
                    <a:latin typeface="+mj-ea"/>
                    <a:ea typeface="+mj-ea"/>
                  </a:rPr>
                  <a:t>,</a:t>
                </a:r>
                <a:r>
                  <a:rPr lang="zh-CN" altLang="en-US" dirty="0" smtClean="0">
                    <a:latin typeface="+mj-ea"/>
                    <a:ea typeface="+mj-ea"/>
                  </a:rPr>
                  <a:t>其中目标材质</a:t>
                </a:r>
                <a14:m>
                  <m:oMath xmlns:m="http://schemas.openxmlformats.org/officeDocument/2006/math">
                    <m:sSub>
                      <m:sSubPr>
                        <m:ctrlPr>
                          <a:rPr lang="en-US" altLang="zh-CN" b="0" i="1" smtClean="0">
                            <a:latin typeface="Cambria Math" panose="02040503050406030204" pitchFamily="18" charset="0"/>
                            <a:ea typeface="+mj-ea"/>
                          </a:rPr>
                        </m:ctrlPr>
                      </m:sSubPr>
                      <m:e>
                        <m:r>
                          <a:rPr lang="en-US" altLang="zh-CN" b="0" i="1" smtClean="0">
                            <a:latin typeface="Cambria Math" panose="02040503050406030204" pitchFamily="18" charset="0"/>
                            <a:ea typeface="+mj-ea"/>
                          </a:rPr>
                          <m:t>𝑚</m:t>
                        </m:r>
                      </m:e>
                      <m:sub>
                        <m:r>
                          <a:rPr lang="en-US" altLang="zh-CN" b="0" i="1" smtClean="0">
                            <a:latin typeface="Cambria Math" panose="02040503050406030204" pitchFamily="18" charset="0"/>
                            <a:ea typeface="+mj-ea"/>
                          </a:rPr>
                          <m:t>𝑖</m:t>
                        </m:r>
                      </m:sub>
                    </m:sSub>
                  </m:oMath>
                </a14:m>
                <a:r>
                  <a:rPr lang="zh-CN" altLang="en-US" dirty="0" smtClean="0">
                    <a:latin typeface="+mj-ea"/>
                    <a:ea typeface="+mj-ea"/>
                  </a:rPr>
                  <a:t>的取值范围是</a:t>
                </a:r>
                <a:r>
                  <a:rPr lang="en-US" altLang="zh-CN" dirty="0" smtClean="0">
                    <a:latin typeface="+mj-ea"/>
                    <a:ea typeface="+mj-ea"/>
                  </a:rPr>
                  <a:t>0</a:t>
                </a:r>
                <a:r>
                  <a:rPr lang="zh-CN" altLang="en-US" dirty="0" smtClean="0">
                    <a:latin typeface="+mj-ea"/>
                    <a:ea typeface="+mj-ea"/>
                  </a:rPr>
                  <a:t>到</a:t>
                </a:r>
                <a:r>
                  <a:rPr lang="en-US" altLang="zh-CN" dirty="0" smtClean="0">
                    <a:latin typeface="+mj-ea"/>
                    <a:ea typeface="+mj-ea"/>
                  </a:rPr>
                  <a:t>3</a:t>
                </a:r>
                <a:r>
                  <a:rPr lang="zh-CN" altLang="en-US" dirty="0" smtClean="0">
                    <a:latin typeface="+mj-ea"/>
                    <a:ea typeface="+mj-ea"/>
                  </a:rPr>
                  <a:t>的整数</a:t>
                </a:r>
                <a:r>
                  <a:rPr lang="zh-CN" altLang="en-US" dirty="0">
                    <a:latin typeface="+mj-ea"/>
                    <a:ea typeface="+mj-ea"/>
                  </a:rPr>
                  <a:t>，</a:t>
                </a:r>
                <a:r>
                  <a:rPr lang="zh-CN" altLang="en-US" dirty="0">
                    <a:latin typeface="+mj-ea"/>
                    <a:ea typeface="+mj-ea"/>
                  </a:rPr>
                  <a:t>分别代表</a:t>
                </a:r>
                <a:r>
                  <a:rPr lang="zh-CN" altLang="en-US" b="1" dirty="0">
                    <a:solidFill>
                      <a:srgbClr val="FF0000"/>
                    </a:solidFill>
                    <a:latin typeface="+mj-ea"/>
                    <a:ea typeface="+mj-ea"/>
                  </a:rPr>
                  <a:t>“无目标”、</a:t>
                </a:r>
                <a:r>
                  <a:rPr lang="zh-CN" altLang="en-US" b="1" dirty="0" smtClean="0">
                    <a:solidFill>
                      <a:srgbClr val="FF0000"/>
                    </a:solidFill>
                    <a:latin typeface="+mj-ea"/>
                    <a:ea typeface="+mj-ea"/>
                  </a:rPr>
                  <a:t>“岩石”</a:t>
                </a:r>
                <a:r>
                  <a:rPr lang="zh-CN" altLang="en-US" b="1" dirty="0">
                    <a:solidFill>
                      <a:srgbClr val="FF0000"/>
                    </a:solidFill>
                    <a:latin typeface="+mj-ea"/>
                    <a:ea typeface="+mj-ea"/>
                  </a:rPr>
                  <a:t>，“水”，“金属”</a:t>
                </a:r>
                <a:r>
                  <a:rPr lang="zh-CN" altLang="en-US" dirty="0">
                    <a:latin typeface="+mj-ea"/>
                    <a:ea typeface="+mj-ea"/>
                  </a:rPr>
                  <a:t>这几种情况。 </a:t>
                </a:r>
                <a:endParaRPr lang="en-US" altLang="zh-CN" dirty="0" smtClean="0">
                  <a:latin typeface="+mj-ea"/>
                  <a:ea typeface="+mj-ea"/>
                </a:endParaRPr>
              </a:p>
              <a:p>
                <a:pPr>
                  <a:lnSpc>
                    <a:spcPct val="150000"/>
                  </a:lnSpc>
                </a:pPr>
                <a:r>
                  <a:rPr lang="en-US" altLang="zh-CN" dirty="0" smtClean="0">
                    <a:latin typeface="+mj-ea"/>
                    <a:ea typeface="+mj-ea"/>
                  </a:rPr>
                  <a:t>    </a:t>
                </a:r>
                <a:r>
                  <a:rPr lang="zh-CN" altLang="en-US" dirty="0">
                    <a:latin typeface="+mj-ea"/>
                    <a:ea typeface="+mj-ea"/>
                  </a:rPr>
                  <a:t>目标则是设计并训练深度神经网络使</a:t>
                </a:r>
                <a:r>
                  <a:rPr lang="zh-CN" altLang="en-US" dirty="0" smtClean="0">
                    <a:latin typeface="+mj-ea"/>
                    <a:ea typeface="+mj-ea"/>
                  </a:rPr>
                  <a:t>其对于</a:t>
                </a:r>
                <a:r>
                  <a:rPr lang="zh-CN" altLang="en-US" dirty="0">
                    <a:latin typeface="+mj-ea"/>
                    <a:ea typeface="+mj-ea"/>
                  </a:rPr>
                  <a:t>给定的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𝑖</m:t>
                        </m:r>
                      </m:sub>
                    </m:sSub>
                  </m:oMath>
                </a14:m>
                <a:r>
                  <a:rPr lang="en-US" altLang="zh-CN" dirty="0">
                    <a:latin typeface="+mj-ea"/>
                    <a:ea typeface="+mj-ea"/>
                  </a:rPr>
                  <a:t> </a:t>
                </a:r>
                <a:r>
                  <a:rPr lang="zh-CN" altLang="en-US" dirty="0">
                    <a:latin typeface="+mj-ea"/>
                    <a:ea typeface="+mj-ea"/>
                  </a:rPr>
                  <a:t>可以较为近似地</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𝑚</m:t>
                        </m:r>
                      </m:e>
                      <m:sub>
                        <m:r>
                          <a:rPr lang="en-US" altLang="zh-CN" i="1">
                            <a:latin typeface="Cambria Math" panose="02040503050406030204" pitchFamily="18" charset="0"/>
                          </a:rPr>
                          <m:t>𝑖</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𝑖</m:t>
                        </m:r>
                      </m:sub>
                    </m:sSub>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𝑑</m:t>
                        </m:r>
                      </m:e>
                      <m:sub>
                        <m:r>
                          <a:rPr lang="en-US" altLang="zh-CN" i="1">
                            <a:latin typeface="Cambria Math" panose="02040503050406030204" pitchFamily="18" charset="0"/>
                          </a:rPr>
                          <m:t>𝑖</m:t>
                        </m:r>
                      </m:sub>
                    </m:sSub>
                  </m:oMath>
                </a14:m>
                <a:r>
                  <a:rPr lang="zh-CN" altLang="en-US" dirty="0">
                    <a:latin typeface="+mj-ea"/>
                    <a:ea typeface="+mj-ea"/>
                  </a:rPr>
                  <a:t>的预测值 </a:t>
                </a:r>
                <a14:m>
                  <m:oMath xmlns:m="http://schemas.openxmlformats.org/officeDocument/2006/math">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𝑚</m:t>
                        </m:r>
                      </m:e>
                      <m:sub>
                        <m:r>
                          <a:rPr lang="en-US" altLang="zh-CN" i="1">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𝑝</m:t>
                        </m:r>
                      </m:e>
                      <m:sub>
                        <m:r>
                          <a:rPr lang="en-US" altLang="zh-CN" i="1">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𝑠</m:t>
                        </m:r>
                      </m:e>
                      <m:sub>
                        <m:r>
                          <a:rPr lang="en-US" altLang="zh-CN" i="1">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i="1">
                        <a:latin typeface="Cambria Math" panose="02040503050406030204" pitchFamily="18" charset="0"/>
                      </a:rPr>
                      <m:t>, </m:t>
                    </m:r>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𝑑</m:t>
                        </m:r>
                      </m:e>
                      <m:sub>
                        <m:r>
                          <a:rPr lang="en-US" altLang="zh-CN" i="1">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zh-CN" altLang="en-US" dirty="0" smtClean="0">
                    <a:latin typeface="+mj-ea"/>
                    <a:ea typeface="+mj-ea"/>
                  </a:rPr>
                  <a:t>。</a:t>
                </a:r>
                <a:endParaRPr lang="en-US" altLang="zh-CN" dirty="0">
                  <a:latin typeface="+mj-ea"/>
                  <a:ea typeface="+mj-ea"/>
                </a:endParaRPr>
              </a:p>
              <a:p>
                <a:pPr>
                  <a:lnSpc>
                    <a:spcPct val="150000"/>
                  </a:lnSpc>
                </a:pPr>
                <a:r>
                  <a:rPr lang="zh-CN" altLang="en-US" dirty="0" smtClean="0"/>
                  <a:t>总体思路：</a:t>
                </a:r>
                <a:endParaRPr lang="en-US" altLang="zh-CN" dirty="0" smtClean="0"/>
              </a:p>
              <a:p>
                <a:pPr marL="742950" lvl="1" indent="-285750">
                  <a:lnSpc>
                    <a:spcPct val="150000"/>
                  </a:lnSpc>
                  <a:buFont typeface="Arial" panose="020B0604020202020204" pitchFamily="34" charset="0"/>
                  <a:buChar char="•"/>
                </a:pPr>
                <a:r>
                  <a:rPr lang="zh-CN" altLang="en-US" dirty="0" smtClean="0">
                    <a:latin typeface="+mj-ea"/>
                    <a:ea typeface="+mj-ea"/>
                  </a:rPr>
                  <a:t>材质的预测当成</a:t>
                </a:r>
                <a:r>
                  <a:rPr lang="zh-CN" altLang="en-US" b="1" dirty="0" smtClean="0">
                    <a:solidFill>
                      <a:srgbClr val="FF0000"/>
                    </a:solidFill>
                    <a:latin typeface="+mj-ea"/>
                    <a:ea typeface="+mj-ea"/>
                  </a:rPr>
                  <a:t>多分类问题</a:t>
                </a:r>
                <a:r>
                  <a:rPr lang="zh-CN" altLang="en-US" dirty="0" smtClean="0">
                    <a:latin typeface="+mj-ea"/>
                    <a:ea typeface="+mj-ea"/>
                  </a:rPr>
                  <a:t>处理</a:t>
                </a:r>
                <a:endParaRPr lang="en-US" altLang="zh-CN" dirty="0" smtClean="0">
                  <a:latin typeface="+mj-ea"/>
                  <a:ea typeface="+mj-ea"/>
                </a:endParaRPr>
              </a:p>
              <a:p>
                <a:pPr marL="742950" lvl="1" indent="-285750">
                  <a:lnSpc>
                    <a:spcPct val="150000"/>
                  </a:lnSpc>
                  <a:buFont typeface="Arial" panose="020B0604020202020204" pitchFamily="34" charset="0"/>
                  <a:buChar char="•"/>
                </a:pPr>
                <a:r>
                  <a:rPr lang="zh-CN" altLang="en-US" dirty="0" smtClean="0">
                    <a:latin typeface="+mj-ea"/>
                    <a:ea typeface="+mj-ea"/>
                  </a:rPr>
                  <a:t>位置与尺寸的预测可在本文提出的</a:t>
                </a:r>
                <a:r>
                  <a:rPr lang="zh-CN" altLang="en-US" b="1" dirty="0" smtClean="0">
                    <a:solidFill>
                      <a:srgbClr val="FF0000"/>
                    </a:solidFill>
                    <a:latin typeface="+mj-ea"/>
                    <a:ea typeface="+mj-ea"/>
                  </a:rPr>
                  <a:t>基于数据分割的预处理方法</a:t>
                </a:r>
                <a:r>
                  <a:rPr lang="zh-CN" altLang="en-US" dirty="0" smtClean="0">
                    <a:latin typeface="+mj-ea"/>
                    <a:ea typeface="+mj-ea"/>
                  </a:rPr>
                  <a:t>上由多分类问题的结果推出</a:t>
                </a:r>
                <a:endParaRPr lang="en-US" altLang="zh-CN" dirty="0" smtClean="0">
                  <a:latin typeface="+mj-ea"/>
                  <a:ea typeface="+mj-ea"/>
                </a:endParaRPr>
              </a:p>
              <a:p>
                <a:pPr marL="742950" lvl="1" indent="-285750">
                  <a:lnSpc>
                    <a:spcPct val="150000"/>
                  </a:lnSpc>
                  <a:buFont typeface="Arial" panose="020B0604020202020204" pitchFamily="34" charset="0"/>
                  <a:buChar char="•"/>
                </a:pPr>
                <a:r>
                  <a:rPr lang="zh-CN" altLang="en-US" dirty="0" smtClean="0">
                    <a:latin typeface="+mj-ea"/>
                    <a:ea typeface="+mj-ea"/>
                  </a:rPr>
                  <a:t>深度的预测当成</a:t>
                </a:r>
                <a:r>
                  <a:rPr lang="zh-CN" altLang="en-US" b="1" dirty="0" smtClean="0">
                    <a:solidFill>
                      <a:srgbClr val="FF0000"/>
                    </a:solidFill>
                    <a:latin typeface="+mj-ea"/>
                    <a:ea typeface="+mj-ea"/>
                  </a:rPr>
                  <a:t>回归问题</a:t>
                </a:r>
                <a:r>
                  <a:rPr lang="zh-CN" altLang="en-US" dirty="0" smtClean="0">
                    <a:latin typeface="+mj-ea"/>
                    <a:ea typeface="+mj-ea"/>
                  </a:rPr>
                  <a:t>处理</a:t>
                </a:r>
                <a:endParaRPr lang="en-US" altLang="zh-CN" dirty="0">
                  <a:latin typeface="+mj-ea"/>
                  <a:ea typeface="+mj-ea"/>
                </a:endParaRPr>
              </a:p>
            </p:txBody>
          </p:sp>
        </mc:Choice>
        <mc:Fallback>
          <p:sp>
            <p:nvSpPr>
              <p:cNvPr id="5" name="文本框 4"/>
              <p:cNvSpPr txBox="1">
                <a:spLocks noRot="1" noChangeAspect="1" noMove="1" noResize="1" noEditPoints="1" noAdjustHandles="1" noChangeArrowheads="1" noChangeShapeType="1" noTextEdit="1"/>
              </p:cNvSpPr>
              <p:nvPr/>
            </p:nvSpPr>
            <p:spPr>
              <a:xfrm>
                <a:off x="899592" y="950419"/>
                <a:ext cx="7632848" cy="5909695"/>
              </a:xfrm>
              <a:prstGeom prst="rect">
                <a:avLst/>
              </a:prstGeom>
              <a:blipFill>
                <a:blip r:embed="rId2"/>
                <a:stretch>
                  <a:fillRect l="-719" r="-63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918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115616" y="1700808"/>
            <a:ext cx="2649794" cy="1420845"/>
          </a:xfrm>
          <a:prstGeom prst="rect">
            <a:avLst/>
          </a:prstGeom>
        </p:spPr>
      </p:pic>
      <p:sp>
        <p:nvSpPr>
          <p:cNvPr id="5" name="矩形 4"/>
          <p:cNvSpPr/>
          <p:nvPr/>
        </p:nvSpPr>
        <p:spPr>
          <a:xfrm>
            <a:off x="1512431" y="1705156"/>
            <a:ext cx="339305" cy="1403229"/>
          </a:xfrm>
          <a:prstGeom prst="rect">
            <a:avLst/>
          </a:prstGeom>
          <a:noFill/>
          <a:ln w="19050">
            <a:solidFill>
              <a:schemeClr val="bg1"/>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6" name="图片 5"/>
          <p:cNvPicPr>
            <a:picLocks noChangeAspect="1"/>
          </p:cNvPicPr>
          <p:nvPr/>
        </p:nvPicPr>
        <p:blipFill rotWithShape="1">
          <a:blip r:embed="rId3"/>
          <a:srcRect t="1104" r="2262"/>
          <a:stretch/>
        </p:blipFill>
        <p:spPr>
          <a:xfrm>
            <a:off x="1228022" y="3666227"/>
            <a:ext cx="382179" cy="1545462"/>
          </a:xfrm>
          <a:prstGeom prst="rect">
            <a:avLst/>
          </a:prstGeom>
        </p:spPr>
      </p:pic>
      <p:sp>
        <p:nvSpPr>
          <p:cNvPr id="7" name="矩形 6"/>
          <p:cNvSpPr/>
          <p:nvPr/>
        </p:nvSpPr>
        <p:spPr>
          <a:xfrm>
            <a:off x="2400952" y="1708031"/>
            <a:ext cx="339305" cy="1403229"/>
          </a:xfrm>
          <a:prstGeom prst="rect">
            <a:avLst/>
          </a:prstGeom>
          <a:noFill/>
          <a:ln w="19050">
            <a:solidFill>
              <a:schemeClr val="bg1"/>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8" name="矩形 7"/>
          <p:cNvSpPr/>
          <p:nvPr/>
        </p:nvSpPr>
        <p:spPr>
          <a:xfrm>
            <a:off x="3226218" y="1705154"/>
            <a:ext cx="339305" cy="1403229"/>
          </a:xfrm>
          <a:prstGeom prst="rect">
            <a:avLst/>
          </a:prstGeom>
          <a:noFill/>
          <a:ln w="19050">
            <a:solidFill>
              <a:schemeClr val="bg1"/>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pic>
        <p:nvPicPr>
          <p:cNvPr id="9" name="图片 8"/>
          <p:cNvPicPr>
            <a:picLocks noChangeAspect="1"/>
          </p:cNvPicPr>
          <p:nvPr/>
        </p:nvPicPr>
        <p:blipFill>
          <a:blip r:embed="rId4"/>
          <a:stretch>
            <a:fillRect/>
          </a:stretch>
        </p:blipFill>
        <p:spPr>
          <a:xfrm>
            <a:off x="2209538" y="3648975"/>
            <a:ext cx="389824" cy="1584861"/>
          </a:xfrm>
          <a:prstGeom prst="rect">
            <a:avLst/>
          </a:prstGeom>
        </p:spPr>
      </p:pic>
      <p:pic>
        <p:nvPicPr>
          <p:cNvPr id="10" name="图片 9"/>
          <p:cNvPicPr>
            <a:picLocks noChangeAspect="1"/>
          </p:cNvPicPr>
          <p:nvPr/>
        </p:nvPicPr>
        <p:blipFill rotWithShape="1">
          <a:blip r:embed="rId5"/>
          <a:srcRect r="5785"/>
          <a:stretch/>
        </p:blipFill>
        <p:spPr>
          <a:xfrm>
            <a:off x="3213841" y="3654725"/>
            <a:ext cx="374684" cy="1581510"/>
          </a:xfrm>
          <a:prstGeom prst="rect">
            <a:avLst/>
          </a:prstGeom>
        </p:spPr>
      </p:pic>
      <p:sp>
        <p:nvSpPr>
          <p:cNvPr id="11" name="下箭头 10"/>
          <p:cNvSpPr/>
          <p:nvPr/>
        </p:nvSpPr>
        <p:spPr>
          <a:xfrm rot="1292569">
            <a:off x="1462779" y="3181563"/>
            <a:ext cx="161857" cy="42374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下箭头 11"/>
          <p:cNvSpPr/>
          <p:nvPr/>
        </p:nvSpPr>
        <p:spPr>
          <a:xfrm rot="1284281">
            <a:off x="2404872" y="3177416"/>
            <a:ext cx="165646" cy="409447"/>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dk1"/>
              </a:solidFill>
            </a:endParaRPr>
          </a:p>
        </p:txBody>
      </p:sp>
      <p:sp>
        <p:nvSpPr>
          <p:cNvPr id="13" name="下箭头 12"/>
          <p:cNvSpPr/>
          <p:nvPr/>
        </p:nvSpPr>
        <p:spPr>
          <a:xfrm rot="174147">
            <a:off x="3291170" y="3175829"/>
            <a:ext cx="170295" cy="42885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dk1"/>
              </a:solidFill>
            </a:endParaRPr>
          </a:p>
        </p:txBody>
      </p:sp>
      <p:sp>
        <p:nvSpPr>
          <p:cNvPr id="14" name="文本框 13"/>
          <p:cNvSpPr txBox="1"/>
          <p:nvPr/>
        </p:nvSpPr>
        <p:spPr>
          <a:xfrm>
            <a:off x="1581445" y="4212567"/>
            <a:ext cx="646331" cy="461665"/>
          </a:xfrm>
          <a:prstGeom prst="rect">
            <a:avLst/>
          </a:prstGeom>
          <a:noFill/>
        </p:spPr>
        <p:txBody>
          <a:bodyPr wrap="none" rtlCol="0">
            <a:spAutoFit/>
          </a:bodyPr>
          <a:lstStyle/>
          <a:p>
            <a:r>
              <a:rPr lang="en-US" altLang="zh-CN" sz="2400" dirty="0" smtClean="0"/>
              <a:t>······</a:t>
            </a:r>
            <a:endParaRPr lang="zh-CN" altLang="en-US" sz="2400" dirty="0"/>
          </a:p>
        </p:txBody>
      </p:sp>
      <p:sp>
        <p:nvSpPr>
          <p:cNvPr id="15" name="文本框 14"/>
          <p:cNvSpPr txBox="1"/>
          <p:nvPr/>
        </p:nvSpPr>
        <p:spPr>
          <a:xfrm>
            <a:off x="2596486" y="4221194"/>
            <a:ext cx="646331" cy="461665"/>
          </a:xfrm>
          <a:prstGeom prst="rect">
            <a:avLst/>
          </a:prstGeom>
          <a:noFill/>
        </p:spPr>
        <p:txBody>
          <a:bodyPr wrap="none" rtlCol="0">
            <a:spAutoFit/>
          </a:bodyPr>
          <a:lstStyle/>
          <a:p>
            <a:r>
              <a:rPr lang="en-US" altLang="zh-CN" sz="2400" dirty="0" smtClean="0"/>
              <a:t>······</a:t>
            </a:r>
            <a:endParaRPr lang="zh-CN" altLang="en-US" sz="2400" dirty="0"/>
          </a:p>
        </p:txBody>
      </p:sp>
      <p:sp>
        <p:nvSpPr>
          <p:cNvPr id="16" name="文本框 15"/>
          <p:cNvSpPr txBox="1"/>
          <p:nvPr/>
        </p:nvSpPr>
        <p:spPr>
          <a:xfrm>
            <a:off x="2668370" y="2234242"/>
            <a:ext cx="646331" cy="461665"/>
          </a:xfrm>
          <a:prstGeom prst="rect">
            <a:avLst/>
          </a:prstGeom>
          <a:noFill/>
        </p:spPr>
        <p:txBody>
          <a:bodyPr wrap="none" rtlCol="0">
            <a:spAutoFit/>
          </a:bodyPr>
          <a:lstStyle/>
          <a:p>
            <a:r>
              <a:rPr lang="en-US" altLang="zh-CN" sz="2400" dirty="0" smtClean="0">
                <a:solidFill>
                  <a:schemeClr val="bg1"/>
                </a:solidFill>
              </a:rPr>
              <a:t>······</a:t>
            </a:r>
            <a:endParaRPr lang="zh-CN" altLang="en-US" sz="2400" dirty="0">
              <a:solidFill>
                <a:schemeClr val="bg1"/>
              </a:solidFill>
            </a:endParaRPr>
          </a:p>
        </p:txBody>
      </p:sp>
      <p:sp>
        <p:nvSpPr>
          <p:cNvPr id="17" name="文本框 16"/>
          <p:cNvSpPr txBox="1"/>
          <p:nvPr/>
        </p:nvSpPr>
        <p:spPr>
          <a:xfrm>
            <a:off x="1109864" y="2228491"/>
            <a:ext cx="415498" cy="461665"/>
          </a:xfrm>
          <a:prstGeom prst="rect">
            <a:avLst/>
          </a:prstGeom>
          <a:noFill/>
        </p:spPr>
        <p:txBody>
          <a:bodyPr wrap="none" rtlCol="0">
            <a:spAutoFit/>
          </a:bodyPr>
          <a:lstStyle/>
          <a:p>
            <a:r>
              <a:rPr lang="en-US" altLang="zh-CN" sz="2400" dirty="0" smtClean="0">
                <a:solidFill>
                  <a:schemeClr val="bg1"/>
                </a:solidFill>
              </a:rPr>
              <a:t>···</a:t>
            </a:r>
            <a:endParaRPr lang="zh-CN" altLang="en-US" sz="2400" dirty="0">
              <a:solidFill>
                <a:schemeClr val="bg1"/>
              </a:solidFill>
            </a:endParaRPr>
          </a:p>
        </p:txBody>
      </p:sp>
      <p:sp>
        <p:nvSpPr>
          <p:cNvPr id="18" name="文本框 17"/>
          <p:cNvSpPr txBox="1"/>
          <p:nvPr/>
        </p:nvSpPr>
        <p:spPr>
          <a:xfrm>
            <a:off x="3470626" y="2237117"/>
            <a:ext cx="415498" cy="461665"/>
          </a:xfrm>
          <a:prstGeom prst="rect">
            <a:avLst/>
          </a:prstGeom>
          <a:noFill/>
        </p:spPr>
        <p:txBody>
          <a:bodyPr wrap="none" rtlCol="0">
            <a:spAutoFit/>
          </a:bodyPr>
          <a:lstStyle/>
          <a:p>
            <a:r>
              <a:rPr lang="en-US" altLang="zh-CN" sz="2400" dirty="0" smtClean="0">
                <a:solidFill>
                  <a:schemeClr val="bg1"/>
                </a:solidFill>
              </a:rPr>
              <a:t>···</a:t>
            </a:r>
            <a:endParaRPr lang="zh-CN" altLang="en-US" sz="2400" dirty="0">
              <a:solidFill>
                <a:schemeClr val="bg1"/>
              </a:solidFill>
            </a:endParaRPr>
          </a:p>
        </p:txBody>
      </p:sp>
      <mc:AlternateContent xmlns:mc="http://schemas.openxmlformats.org/markup-compatibility/2006">
        <mc:Choice xmlns:a14="http://schemas.microsoft.com/office/drawing/2010/main" Requires="a14">
          <p:sp>
            <p:nvSpPr>
              <p:cNvPr id="19" name="文本框 18"/>
              <p:cNvSpPr txBox="1"/>
              <p:nvPr/>
            </p:nvSpPr>
            <p:spPr>
              <a:xfrm>
                <a:off x="621034" y="2355014"/>
                <a:ext cx="477118"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0" i="1" smtClean="0">
                              <a:latin typeface="Cambria Math" panose="02040503050406030204" pitchFamily="18" charset="0"/>
                            </a:rPr>
                          </m:ctrlPr>
                        </m:sSubPr>
                        <m:e>
                          <m:r>
                            <m:rPr>
                              <m:sty m:val="p"/>
                            </m:rPr>
                            <a:rPr lang="en-US" altLang="zh-CN" sz="1050" i="1">
                              <a:latin typeface="Cambria Math" panose="02040503050406030204" pitchFamily="18" charset="0"/>
                            </a:rPr>
                            <m:t>A</m:t>
                          </m:r>
                        </m:e>
                        <m:sub>
                          <m:r>
                            <m:rPr>
                              <m:sty m:val="p"/>
                            </m:rPr>
                            <a:rPr lang="en-US" altLang="zh-CN" sz="1050" b="0" i="0" smtClean="0">
                              <a:latin typeface="Cambria Math" panose="02040503050406030204" pitchFamily="18" charset="0"/>
                            </a:rPr>
                            <m:t>i</m:t>
                          </m:r>
                        </m:sub>
                      </m:sSub>
                      <m:r>
                        <a:rPr lang="en-US" altLang="zh-CN" sz="1050" b="0" i="0" smtClean="0">
                          <a:latin typeface="Cambria Math" panose="02040503050406030204" pitchFamily="18" charset="0"/>
                        </a:rPr>
                        <m:t>=</m:t>
                      </m:r>
                    </m:oMath>
                  </m:oMathPara>
                </a14:m>
                <a:endParaRPr lang="zh-CN" altLang="en-US" sz="1050" dirty="0"/>
              </a:p>
            </p:txBody>
          </p:sp>
        </mc:Choice>
        <mc:Fallback>
          <p:sp>
            <p:nvSpPr>
              <p:cNvPr id="19" name="文本框 18"/>
              <p:cNvSpPr txBox="1">
                <a:spLocks noRot="1" noChangeAspect="1" noMove="1" noResize="1" noEditPoints="1" noAdjustHandles="1" noChangeArrowheads="1" noChangeShapeType="1" noTextEdit="1"/>
              </p:cNvSpPr>
              <p:nvPr/>
            </p:nvSpPr>
            <p:spPr>
              <a:xfrm>
                <a:off x="621034" y="2355014"/>
                <a:ext cx="477118" cy="25391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文本框 19"/>
              <p:cNvSpPr txBox="1"/>
              <p:nvPr/>
            </p:nvSpPr>
            <p:spPr>
              <a:xfrm>
                <a:off x="146581" y="4307459"/>
                <a:ext cx="606833"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050" b="1" i="1" smtClean="0">
                          <a:latin typeface="Cambria Math" panose="02040503050406030204" pitchFamily="18" charset="0"/>
                        </a:rPr>
                        <m:t>𝑿</m:t>
                      </m:r>
                      <m:r>
                        <a:rPr lang="en-US" altLang="zh-CN" sz="1050" b="0" i="0" smtClean="0">
                          <a:latin typeface="Cambria Math" panose="02040503050406030204" pitchFamily="18" charset="0"/>
                        </a:rPr>
                        <m:t>[</m:t>
                      </m:r>
                      <m:r>
                        <m:rPr>
                          <m:sty m:val="p"/>
                        </m:rPr>
                        <a:rPr lang="en-US" altLang="zh-CN" sz="1050" b="0" i="0" smtClean="0">
                          <a:latin typeface="Cambria Math" panose="02040503050406030204" pitchFamily="18" charset="0"/>
                        </a:rPr>
                        <m:t>k</m:t>
                      </m:r>
                      <m:r>
                        <a:rPr lang="en-US" altLang="zh-CN" sz="1050" b="0" i="0" smtClean="0">
                          <a:latin typeface="Cambria Math" panose="02040503050406030204" pitchFamily="18" charset="0"/>
                        </a:rPr>
                        <m:t>]=</m:t>
                      </m:r>
                    </m:oMath>
                  </m:oMathPara>
                </a14:m>
                <a:endParaRPr lang="zh-CN" altLang="en-US" sz="1050" dirty="0"/>
              </a:p>
            </p:txBody>
          </p:sp>
        </mc:Choice>
        <mc:Fallback>
          <p:sp>
            <p:nvSpPr>
              <p:cNvPr id="20" name="文本框 19"/>
              <p:cNvSpPr txBox="1">
                <a:spLocks noRot="1" noChangeAspect="1" noMove="1" noResize="1" noEditPoints="1" noAdjustHandles="1" noChangeArrowheads="1" noChangeShapeType="1" noTextEdit="1"/>
              </p:cNvSpPr>
              <p:nvPr/>
            </p:nvSpPr>
            <p:spPr>
              <a:xfrm>
                <a:off x="146581" y="4307459"/>
                <a:ext cx="606833" cy="253916"/>
              </a:xfrm>
              <a:prstGeom prst="rect">
                <a:avLst/>
              </a:prstGeom>
              <a:blipFill>
                <a:blip r:embed="rId7"/>
                <a:stretch>
                  <a:fillRect b="-7317"/>
                </a:stretch>
              </a:blipFill>
            </p:spPr>
            <p:txBody>
              <a:bodyPr/>
              <a:lstStyle/>
              <a:p>
                <a:r>
                  <a:rPr lang="zh-CN" altLang="en-US">
                    <a:noFill/>
                  </a:rPr>
                  <a:t> </a:t>
                </a:r>
              </a:p>
            </p:txBody>
          </p:sp>
        </mc:Fallback>
      </mc:AlternateContent>
      <p:cxnSp>
        <p:nvCxnSpPr>
          <p:cNvPr id="21" name="直接连接符 20"/>
          <p:cNvCxnSpPr/>
          <p:nvPr/>
        </p:nvCxnSpPr>
        <p:spPr>
          <a:xfrm flipH="1">
            <a:off x="747555" y="3493699"/>
            <a:ext cx="18978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759057" y="3493700"/>
            <a:ext cx="0" cy="1880558"/>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flipH="1">
            <a:off x="756182" y="5365631"/>
            <a:ext cx="189781" cy="0"/>
          </a:xfrm>
          <a:prstGeom prst="line">
            <a:avLst/>
          </a:prstGeom>
          <a:ln w="28575"/>
        </p:spPr>
        <p:style>
          <a:lnRef idx="1">
            <a:schemeClr val="dk1"/>
          </a:lnRef>
          <a:fillRef idx="0">
            <a:schemeClr val="dk1"/>
          </a:fillRef>
          <a:effectRef idx="0">
            <a:schemeClr val="dk1"/>
          </a:effectRef>
          <a:fontRef idx="minor">
            <a:schemeClr val="tx1"/>
          </a:fontRef>
        </p:style>
      </p:cxnSp>
      <p:sp>
        <p:nvSpPr>
          <p:cNvPr id="24" name="文本框 23"/>
          <p:cNvSpPr txBox="1"/>
          <p:nvPr/>
        </p:nvSpPr>
        <p:spPr>
          <a:xfrm>
            <a:off x="842449" y="4215443"/>
            <a:ext cx="415498" cy="461665"/>
          </a:xfrm>
          <a:prstGeom prst="rect">
            <a:avLst/>
          </a:prstGeom>
          <a:noFill/>
        </p:spPr>
        <p:txBody>
          <a:bodyPr wrap="none" rtlCol="0">
            <a:spAutoFit/>
          </a:bodyPr>
          <a:lstStyle/>
          <a:p>
            <a:r>
              <a:rPr lang="en-US" altLang="zh-CN" sz="2400" dirty="0" smtClean="0"/>
              <a:t>···</a:t>
            </a:r>
            <a:endParaRPr lang="zh-CN" altLang="en-US" sz="2400" dirty="0"/>
          </a:p>
        </p:txBody>
      </p:sp>
      <p:sp>
        <p:nvSpPr>
          <p:cNvPr id="25" name="文本框 24"/>
          <p:cNvSpPr txBox="1"/>
          <p:nvPr/>
        </p:nvSpPr>
        <p:spPr>
          <a:xfrm>
            <a:off x="3548268" y="4224070"/>
            <a:ext cx="415498" cy="461665"/>
          </a:xfrm>
          <a:prstGeom prst="rect">
            <a:avLst/>
          </a:prstGeom>
          <a:noFill/>
        </p:spPr>
        <p:txBody>
          <a:bodyPr wrap="none" rtlCol="0">
            <a:spAutoFit/>
          </a:bodyPr>
          <a:lstStyle/>
          <a:p>
            <a:r>
              <a:rPr lang="en-US" altLang="zh-CN" sz="2400" dirty="0" smtClean="0"/>
              <a:t>···</a:t>
            </a:r>
            <a:endParaRPr lang="zh-CN" altLang="en-US" sz="2400" dirty="0"/>
          </a:p>
        </p:txBody>
      </p:sp>
      <p:cxnSp>
        <p:nvCxnSpPr>
          <p:cNvPr id="26" name="直接连接符 25"/>
          <p:cNvCxnSpPr/>
          <p:nvPr/>
        </p:nvCxnSpPr>
        <p:spPr>
          <a:xfrm flipH="1">
            <a:off x="4016965" y="3490823"/>
            <a:ext cx="189781"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4195246" y="3485073"/>
            <a:ext cx="0" cy="1880558"/>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flipH="1">
            <a:off x="4008339" y="5357004"/>
            <a:ext cx="189781" cy="0"/>
          </a:xfrm>
          <a:prstGeom prst="line">
            <a:avLst/>
          </a:prstGeom>
          <a:ln w="28575"/>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9" name="文本框 28"/>
              <p:cNvSpPr txBox="1"/>
              <p:nvPr/>
            </p:nvSpPr>
            <p:spPr>
              <a:xfrm>
                <a:off x="1069610" y="5472024"/>
                <a:ext cx="696024"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rPr>
                        <m:t>[1 0 0 0]</m:t>
                      </m:r>
                    </m:oMath>
                  </m:oMathPara>
                </a14:m>
                <a:endParaRPr lang="zh-CN" altLang="en-US" sz="1050" dirty="0"/>
              </a:p>
            </p:txBody>
          </p:sp>
        </mc:Choice>
        <mc:Fallback>
          <p:sp>
            <p:nvSpPr>
              <p:cNvPr id="29" name="文本框 28"/>
              <p:cNvSpPr txBox="1">
                <a:spLocks noRot="1" noChangeAspect="1" noMove="1" noResize="1" noEditPoints="1" noAdjustHandles="1" noChangeArrowheads="1" noChangeShapeType="1" noTextEdit="1"/>
              </p:cNvSpPr>
              <p:nvPr/>
            </p:nvSpPr>
            <p:spPr>
              <a:xfrm>
                <a:off x="1069610" y="5472024"/>
                <a:ext cx="696024" cy="253916"/>
              </a:xfrm>
              <a:prstGeom prst="rect">
                <a:avLst/>
              </a:prstGeom>
              <a:blipFill>
                <a:blip r:embed="rId8"/>
                <a:stretch>
                  <a:fillRect b="-73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文本框 29"/>
              <p:cNvSpPr txBox="1"/>
              <p:nvPr/>
            </p:nvSpPr>
            <p:spPr>
              <a:xfrm>
                <a:off x="2073150" y="5480651"/>
                <a:ext cx="696024"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rPr>
                        <m:t>[0 </m:t>
                      </m:r>
                      <m:r>
                        <a:rPr lang="en-US" altLang="zh-CN" sz="1050" i="1">
                          <a:latin typeface="Cambria Math" panose="02040503050406030204" pitchFamily="18" charset="0"/>
                        </a:rPr>
                        <m:t>0</m:t>
                      </m:r>
                      <m:r>
                        <a:rPr lang="en-US" altLang="zh-CN" sz="1050" b="0" i="1" smtClean="0">
                          <a:latin typeface="Cambria Math" panose="02040503050406030204" pitchFamily="18" charset="0"/>
                        </a:rPr>
                        <m:t> 0 </m:t>
                      </m:r>
                      <m:r>
                        <a:rPr lang="en-US" altLang="zh-CN" sz="1050" i="1">
                          <a:latin typeface="Cambria Math" panose="02040503050406030204" pitchFamily="18" charset="0"/>
                        </a:rPr>
                        <m:t>1</m:t>
                      </m:r>
                      <m:r>
                        <a:rPr lang="en-US" altLang="zh-CN" sz="1050" b="0" i="1" smtClean="0">
                          <a:latin typeface="Cambria Math" panose="02040503050406030204" pitchFamily="18" charset="0"/>
                        </a:rPr>
                        <m:t>]</m:t>
                      </m:r>
                    </m:oMath>
                  </m:oMathPara>
                </a14:m>
                <a:endParaRPr lang="zh-CN" altLang="en-US" sz="1050" dirty="0"/>
              </a:p>
            </p:txBody>
          </p:sp>
        </mc:Choice>
        <mc:Fallback>
          <p:sp>
            <p:nvSpPr>
              <p:cNvPr id="30" name="文本框 29"/>
              <p:cNvSpPr txBox="1">
                <a:spLocks noRot="1" noChangeAspect="1" noMove="1" noResize="1" noEditPoints="1" noAdjustHandles="1" noChangeArrowheads="1" noChangeShapeType="1" noTextEdit="1"/>
              </p:cNvSpPr>
              <p:nvPr/>
            </p:nvSpPr>
            <p:spPr>
              <a:xfrm>
                <a:off x="2073150" y="5480651"/>
                <a:ext cx="696024" cy="253916"/>
              </a:xfrm>
              <a:prstGeom prst="rect">
                <a:avLst/>
              </a:prstGeom>
              <a:blipFill>
                <a:blip r:embed="rId9"/>
                <a:stretch>
                  <a:fillRect b="-71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1" name="文本框 30"/>
              <p:cNvSpPr txBox="1"/>
              <p:nvPr/>
            </p:nvSpPr>
            <p:spPr>
              <a:xfrm>
                <a:off x="3059437" y="5483527"/>
                <a:ext cx="696024"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rPr>
                        <m:t>[1 0 0 0]</m:t>
                      </m:r>
                    </m:oMath>
                  </m:oMathPara>
                </a14:m>
                <a:endParaRPr lang="zh-CN" altLang="en-US" sz="1050" dirty="0"/>
              </a:p>
            </p:txBody>
          </p:sp>
        </mc:Choice>
        <mc:Fallback>
          <p:sp>
            <p:nvSpPr>
              <p:cNvPr id="31" name="文本框 30"/>
              <p:cNvSpPr txBox="1">
                <a:spLocks noRot="1" noChangeAspect="1" noMove="1" noResize="1" noEditPoints="1" noAdjustHandles="1" noChangeArrowheads="1" noChangeShapeType="1" noTextEdit="1"/>
              </p:cNvSpPr>
              <p:nvPr/>
            </p:nvSpPr>
            <p:spPr>
              <a:xfrm>
                <a:off x="3059437" y="5483527"/>
                <a:ext cx="696024" cy="253916"/>
              </a:xfrm>
              <a:prstGeom prst="rect">
                <a:avLst/>
              </a:prstGeom>
              <a:blipFill>
                <a:blip r:embed="rId10"/>
                <a:stretch>
                  <a:fillRect b="-7317"/>
                </a:stretch>
              </a:blipFill>
            </p:spPr>
            <p:txBody>
              <a:bodyPr/>
              <a:lstStyle/>
              <a:p>
                <a:r>
                  <a:rPr lang="zh-CN" altLang="en-US">
                    <a:noFill/>
                  </a:rPr>
                  <a:t> </a:t>
                </a:r>
              </a:p>
            </p:txBody>
          </p:sp>
        </mc:Fallback>
      </mc:AlternateContent>
      <p:sp>
        <p:nvSpPr>
          <p:cNvPr id="32" name="文本框 31"/>
          <p:cNvSpPr txBox="1"/>
          <p:nvPr/>
        </p:nvSpPr>
        <p:spPr>
          <a:xfrm>
            <a:off x="1710842" y="5482566"/>
            <a:ext cx="386644" cy="253916"/>
          </a:xfrm>
          <a:prstGeom prst="rect">
            <a:avLst/>
          </a:prstGeom>
          <a:noFill/>
        </p:spPr>
        <p:txBody>
          <a:bodyPr wrap="none" rtlCol="0">
            <a:spAutoFit/>
          </a:bodyPr>
          <a:lstStyle/>
          <a:p>
            <a:r>
              <a:rPr lang="en-US" altLang="zh-CN" sz="1050" dirty="0" smtClean="0"/>
              <a:t>······</a:t>
            </a:r>
            <a:endParaRPr lang="zh-CN" altLang="en-US" sz="1050" dirty="0"/>
          </a:p>
        </p:txBody>
      </p:sp>
      <p:sp>
        <p:nvSpPr>
          <p:cNvPr id="33" name="文本框 32"/>
          <p:cNvSpPr txBox="1"/>
          <p:nvPr/>
        </p:nvSpPr>
        <p:spPr>
          <a:xfrm>
            <a:off x="2731634" y="5491193"/>
            <a:ext cx="386644" cy="253916"/>
          </a:xfrm>
          <a:prstGeom prst="rect">
            <a:avLst/>
          </a:prstGeom>
          <a:noFill/>
        </p:spPr>
        <p:txBody>
          <a:bodyPr wrap="none" rtlCol="0">
            <a:spAutoFit/>
          </a:bodyPr>
          <a:lstStyle/>
          <a:p>
            <a:r>
              <a:rPr lang="en-US" altLang="zh-CN" sz="1050" dirty="0" smtClean="0"/>
              <a:t>······</a:t>
            </a:r>
            <a:endParaRPr lang="zh-CN" altLang="en-US" sz="1050" dirty="0"/>
          </a:p>
        </p:txBody>
      </p:sp>
      <p:sp>
        <p:nvSpPr>
          <p:cNvPr id="34" name="文本框 33"/>
          <p:cNvSpPr txBox="1"/>
          <p:nvPr/>
        </p:nvSpPr>
        <p:spPr>
          <a:xfrm>
            <a:off x="3625906" y="5488317"/>
            <a:ext cx="285656" cy="253916"/>
          </a:xfrm>
          <a:prstGeom prst="rect">
            <a:avLst/>
          </a:prstGeom>
          <a:noFill/>
        </p:spPr>
        <p:txBody>
          <a:bodyPr wrap="none" rtlCol="0">
            <a:spAutoFit/>
          </a:bodyPr>
          <a:lstStyle/>
          <a:p>
            <a:r>
              <a:rPr lang="en-US" altLang="zh-CN" sz="1050" dirty="0" smtClean="0"/>
              <a:t>···</a:t>
            </a:r>
            <a:endParaRPr lang="zh-CN" altLang="en-US" sz="1050" dirty="0"/>
          </a:p>
        </p:txBody>
      </p:sp>
      <p:sp>
        <p:nvSpPr>
          <p:cNvPr id="35" name="文本框 34"/>
          <p:cNvSpPr txBox="1"/>
          <p:nvPr/>
        </p:nvSpPr>
        <p:spPr>
          <a:xfrm>
            <a:off x="937340" y="5485441"/>
            <a:ext cx="285656" cy="253916"/>
          </a:xfrm>
          <a:prstGeom prst="rect">
            <a:avLst/>
          </a:prstGeom>
          <a:noFill/>
        </p:spPr>
        <p:txBody>
          <a:bodyPr wrap="none" rtlCol="0">
            <a:spAutoFit/>
          </a:bodyPr>
          <a:lstStyle/>
          <a:p>
            <a:r>
              <a:rPr lang="en-US" altLang="zh-CN" sz="1050" smtClean="0"/>
              <a:t>···</a:t>
            </a:r>
            <a:endParaRPr lang="zh-CN" altLang="en-US" sz="1050" dirty="0"/>
          </a:p>
        </p:txBody>
      </p:sp>
      <p:cxnSp>
        <p:nvCxnSpPr>
          <p:cNvPr id="36" name="直接连接符 35"/>
          <p:cNvCxnSpPr/>
          <p:nvPr/>
        </p:nvCxnSpPr>
        <p:spPr>
          <a:xfrm flipH="1">
            <a:off x="825195" y="5503653"/>
            <a:ext cx="100643"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830945" y="5495027"/>
            <a:ext cx="0" cy="221412"/>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flipH="1">
            <a:off x="828071" y="5707812"/>
            <a:ext cx="103517"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a:off x="3979587" y="5495027"/>
            <a:ext cx="100643"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flipH="1">
            <a:off x="4083104" y="5492152"/>
            <a:ext cx="0" cy="221412"/>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3982463" y="5710688"/>
            <a:ext cx="103517" cy="0"/>
          </a:xfrm>
          <a:prstGeom prst="line">
            <a:avLst/>
          </a:prstGeom>
          <a:ln w="12700"/>
        </p:spPr>
        <p:style>
          <a:lnRef idx="1">
            <a:schemeClr val="dk1"/>
          </a:lnRef>
          <a:fillRef idx="0">
            <a:schemeClr val="dk1"/>
          </a:fillRef>
          <a:effectRef idx="0">
            <a:schemeClr val="dk1"/>
          </a:effectRef>
          <a:fontRef idx="minor">
            <a:schemeClr val="tx1"/>
          </a:fontRef>
        </p:style>
      </p:cxnSp>
      <p:sp>
        <p:nvSpPr>
          <p:cNvPr id="42" name="下箭头 41"/>
          <p:cNvSpPr/>
          <p:nvPr/>
        </p:nvSpPr>
        <p:spPr>
          <a:xfrm>
            <a:off x="2340567" y="5282243"/>
            <a:ext cx="161026" cy="19553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dk1"/>
              </a:solidFill>
            </a:endParaRPr>
          </a:p>
        </p:txBody>
      </p:sp>
      <p:sp>
        <p:nvSpPr>
          <p:cNvPr id="43" name="下箭头 42"/>
          <p:cNvSpPr/>
          <p:nvPr/>
        </p:nvSpPr>
        <p:spPr>
          <a:xfrm>
            <a:off x="1342778" y="5267866"/>
            <a:ext cx="161026" cy="19553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dk1"/>
              </a:solidFill>
            </a:endParaRPr>
          </a:p>
        </p:txBody>
      </p:sp>
      <p:sp>
        <p:nvSpPr>
          <p:cNvPr id="44" name="下箭头 43"/>
          <p:cNvSpPr/>
          <p:nvPr/>
        </p:nvSpPr>
        <p:spPr>
          <a:xfrm>
            <a:off x="3338356" y="5273616"/>
            <a:ext cx="161026" cy="19553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solidFill>
                <a:schemeClr val="dk1"/>
              </a:solidFill>
            </a:endParaRPr>
          </a:p>
        </p:txBody>
      </p:sp>
      <mc:AlternateContent xmlns:mc="http://schemas.openxmlformats.org/markup-compatibility/2006">
        <mc:Choice xmlns:a14="http://schemas.microsoft.com/office/drawing/2010/main" Requires="a14">
          <p:sp>
            <p:nvSpPr>
              <p:cNvPr id="45" name="文本框 44"/>
              <p:cNvSpPr txBox="1"/>
              <p:nvPr/>
            </p:nvSpPr>
            <p:spPr>
              <a:xfrm>
                <a:off x="160959" y="5472025"/>
                <a:ext cx="606833"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050" b="1" i="1" smtClean="0">
                          <a:latin typeface="Cambria Math" panose="02040503050406030204" pitchFamily="18" charset="0"/>
                        </a:rPr>
                        <m:t>𝒀</m:t>
                      </m:r>
                      <m:r>
                        <a:rPr lang="en-US" altLang="zh-CN" sz="1050" b="0" i="0" smtClean="0">
                          <a:latin typeface="Cambria Math" panose="02040503050406030204" pitchFamily="18" charset="0"/>
                        </a:rPr>
                        <m:t>[</m:t>
                      </m:r>
                      <m:r>
                        <m:rPr>
                          <m:sty m:val="p"/>
                        </m:rPr>
                        <a:rPr lang="en-US" altLang="zh-CN" sz="1050" b="0" i="0" smtClean="0">
                          <a:latin typeface="Cambria Math" panose="02040503050406030204" pitchFamily="18" charset="0"/>
                        </a:rPr>
                        <m:t>k</m:t>
                      </m:r>
                      <m:r>
                        <a:rPr lang="en-US" altLang="zh-CN" sz="1050" b="0" i="0" smtClean="0">
                          <a:latin typeface="Cambria Math" panose="02040503050406030204" pitchFamily="18" charset="0"/>
                        </a:rPr>
                        <m:t>]=</m:t>
                      </m:r>
                    </m:oMath>
                  </m:oMathPara>
                </a14:m>
                <a:endParaRPr lang="zh-CN" altLang="en-US" sz="1050" dirty="0"/>
              </a:p>
            </p:txBody>
          </p:sp>
        </mc:Choice>
        <mc:Fallback>
          <p:sp>
            <p:nvSpPr>
              <p:cNvPr id="45" name="文本框 44"/>
              <p:cNvSpPr txBox="1">
                <a:spLocks noRot="1" noChangeAspect="1" noMove="1" noResize="1" noEditPoints="1" noAdjustHandles="1" noChangeArrowheads="1" noChangeShapeType="1" noTextEdit="1"/>
              </p:cNvSpPr>
              <p:nvPr/>
            </p:nvSpPr>
            <p:spPr>
              <a:xfrm>
                <a:off x="160959" y="5472025"/>
                <a:ext cx="606833" cy="253916"/>
              </a:xfrm>
              <a:prstGeom prst="rect">
                <a:avLst/>
              </a:prstGeom>
              <a:blipFill>
                <a:blip r:embed="rId11"/>
                <a:stretch>
                  <a:fillRect b="-7317"/>
                </a:stretch>
              </a:blipFill>
            </p:spPr>
            <p:txBody>
              <a:bodyPr/>
              <a:lstStyle/>
              <a:p>
                <a:r>
                  <a:rPr lang="zh-CN" altLang="en-US">
                    <a:noFill/>
                  </a:rPr>
                  <a:t> </a:t>
                </a:r>
              </a:p>
            </p:txBody>
          </p:sp>
        </mc:Fallback>
      </mc:AlternateContent>
      <p:cxnSp>
        <p:nvCxnSpPr>
          <p:cNvPr id="46" name="直接箭头连接符 45"/>
          <p:cNvCxnSpPr/>
          <p:nvPr/>
        </p:nvCxnSpPr>
        <p:spPr>
          <a:xfrm>
            <a:off x="1121367" y="1647647"/>
            <a:ext cx="263968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p:cNvCxnSpPr/>
          <p:nvPr/>
        </p:nvCxnSpPr>
        <p:spPr>
          <a:xfrm>
            <a:off x="3824310" y="1699405"/>
            <a:ext cx="0" cy="140898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48" name="文本框 47"/>
              <p:cNvSpPr txBox="1"/>
              <p:nvPr/>
            </p:nvSpPr>
            <p:spPr>
              <a:xfrm>
                <a:off x="2306060" y="1440612"/>
                <a:ext cx="329642"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050" b="0" i="1" smtClean="0">
                          <a:latin typeface="Cambria Math" panose="02040503050406030204" pitchFamily="18" charset="0"/>
                          <a:ea typeface="宋体" panose="02010600030101010101" pitchFamily="2" charset="-122"/>
                        </a:rPr>
                        <m:t>h</m:t>
                      </m:r>
                    </m:oMath>
                  </m:oMathPara>
                </a14:m>
                <a:endParaRPr lang="zh-CN" altLang="en-US" sz="1050" dirty="0">
                  <a:latin typeface="宋体" panose="02010600030101010101" pitchFamily="2" charset="-122"/>
                  <a:ea typeface="宋体" panose="02010600030101010101" pitchFamily="2" charset="-122"/>
                </a:endParaRPr>
              </a:p>
            </p:txBody>
          </p:sp>
        </mc:Choice>
        <mc:Fallback>
          <p:sp>
            <p:nvSpPr>
              <p:cNvPr id="48" name="文本框 47"/>
              <p:cNvSpPr txBox="1">
                <a:spLocks noRot="1" noChangeAspect="1" noMove="1" noResize="1" noEditPoints="1" noAdjustHandles="1" noChangeArrowheads="1" noChangeShapeType="1" noTextEdit="1"/>
              </p:cNvSpPr>
              <p:nvPr/>
            </p:nvSpPr>
            <p:spPr>
              <a:xfrm>
                <a:off x="2306060" y="1440612"/>
                <a:ext cx="329642" cy="253916"/>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文本框 48"/>
              <p:cNvSpPr txBox="1"/>
              <p:nvPr/>
            </p:nvSpPr>
            <p:spPr>
              <a:xfrm>
                <a:off x="3769675" y="2283126"/>
                <a:ext cx="355354"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050" b="0" i="1" dirty="0" smtClean="0">
                          <a:latin typeface="Cambria Math" panose="02040503050406030204" pitchFamily="18" charset="0"/>
                          <a:ea typeface="宋体" panose="02010600030101010101" pitchFamily="2" charset="-122"/>
                        </a:rPr>
                        <m:t>𝑤</m:t>
                      </m:r>
                    </m:oMath>
                  </m:oMathPara>
                </a14:m>
                <a:endParaRPr lang="zh-CN" altLang="en-US" sz="1050" dirty="0">
                  <a:latin typeface="宋体" panose="02010600030101010101" pitchFamily="2" charset="-122"/>
                  <a:ea typeface="宋体" panose="02010600030101010101" pitchFamily="2" charset="-122"/>
                </a:endParaRPr>
              </a:p>
            </p:txBody>
          </p:sp>
        </mc:Choice>
        <mc:Fallback>
          <p:sp>
            <p:nvSpPr>
              <p:cNvPr id="49" name="文本框 48"/>
              <p:cNvSpPr txBox="1">
                <a:spLocks noRot="1" noChangeAspect="1" noMove="1" noResize="1" noEditPoints="1" noAdjustHandles="1" noChangeArrowheads="1" noChangeShapeType="1" noTextEdit="1"/>
              </p:cNvSpPr>
              <p:nvPr/>
            </p:nvSpPr>
            <p:spPr>
              <a:xfrm>
                <a:off x="3769675" y="2283126"/>
                <a:ext cx="355354" cy="253916"/>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文本框 49"/>
              <p:cNvSpPr txBox="1"/>
              <p:nvPr/>
            </p:nvSpPr>
            <p:spPr>
              <a:xfrm>
                <a:off x="2320437" y="2743200"/>
                <a:ext cx="526619"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0" i="1" smtClean="0">
                              <a:latin typeface="Cambria Math" panose="02040503050406030204" pitchFamily="18" charset="0"/>
                              <a:ea typeface="宋体" panose="02010600030101010101" pitchFamily="2" charset="-122"/>
                            </a:rPr>
                          </m:ctrlPr>
                        </m:sSubPr>
                        <m:e>
                          <m:r>
                            <a:rPr lang="en-US" altLang="zh-CN" sz="1050" b="0" i="1" smtClean="0">
                              <a:latin typeface="Cambria Math" panose="02040503050406030204" pitchFamily="18" charset="0"/>
                              <a:ea typeface="宋体" panose="02010600030101010101" pitchFamily="2" charset="-122"/>
                            </a:rPr>
                            <m:t>𝑤</m:t>
                          </m:r>
                        </m:e>
                        <m:sub>
                          <m:r>
                            <a:rPr lang="en-US" altLang="zh-CN" sz="1050" b="0" i="1" smtClean="0">
                              <a:latin typeface="Cambria Math" panose="02040503050406030204" pitchFamily="18" charset="0"/>
                              <a:ea typeface="宋体" panose="02010600030101010101" pitchFamily="2" charset="-122"/>
                            </a:rPr>
                            <m:t>𝑠𝑢𝑏</m:t>
                          </m:r>
                        </m:sub>
                      </m:sSub>
                    </m:oMath>
                  </m:oMathPara>
                </a14:m>
                <a:endParaRPr lang="zh-CN" altLang="en-US" sz="1050" dirty="0">
                  <a:latin typeface="宋体" panose="02010600030101010101" pitchFamily="2" charset="-122"/>
                  <a:ea typeface="宋体" panose="02010600030101010101" pitchFamily="2" charset="-122"/>
                </a:endParaRPr>
              </a:p>
            </p:txBody>
          </p:sp>
        </mc:Choice>
        <mc:Fallback>
          <p:sp>
            <p:nvSpPr>
              <p:cNvPr id="50" name="文本框 49"/>
              <p:cNvSpPr txBox="1">
                <a:spLocks noRot="1" noChangeAspect="1" noMove="1" noResize="1" noEditPoints="1" noAdjustHandles="1" noChangeArrowheads="1" noChangeShapeType="1" noTextEdit="1"/>
              </p:cNvSpPr>
              <p:nvPr/>
            </p:nvSpPr>
            <p:spPr>
              <a:xfrm>
                <a:off x="2320437" y="2743200"/>
                <a:ext cx="526619" cy="253916"/>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文本框 50"/>
              <p:cNvSpPr txBox="1"/>
              <p:nvPr/>
            </p:nvSpPr>
            <p:spPr>
              <a:xfrm>
                <a:off x="3151448" y="2740324"/>
                <a:ext cx="526619"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0" i="1" smtClean="0">
                              <a:latin typeface="Cambria Math" panose="02040503050406030204" pitchFamily="18" charset="0"/>
                              <a:ea typeface="宋体" panose="02010600030101010101" pitchFamily="2" charset="-122"/>
                            </a:rPr>
                          </m:ctrlPr>
                        </m:sSubPr>
                        <m:e>
                          <m:r>
                            <a:rPr lang="en-US" altLang="zh-CN" sz="1050" b="0" i="1" smtClean="0">
                              <a:latin typeface="Cambria Math" panose="02040503050406030204" pitchFamily="18" charset="0"/>
                              <a:ea typeface="宋体" panose="02010600030101010101" pitchFamily="2" charset="-122"/>
                            </a:rPr>
                            <m:t>𝑤</m:t>
                          </m:r>
                        </m:e>
                        <m:sub>
                          <m:r>
                            <a:rPr lang="en-US" altLang="zh-CN" sz="1050" b="0" i="1" smtClean="0">
                              <a:latin typeface="Cambria Math" panose="02040503050406030204" pitchFamily="18" charset="0"/>
                              <a:ea typeface="宋体" panose="02010600030101010101" pitchFamily="2" charset="-122"/>
                            </a:rPr>
                            <m:t>𝑠𝑢𝑏</m:t>
                          </m:r>
                        </m:sub>
                      </m:sSub>
                    </m:oMath>
                  </m:oMathPara>
                </a14:m>
                <a:endParaRPr lang="zh-CN" altLang="en-US" sz="1050" dirty="0">
                  <a:latin typeface="宋体" panose="02010600030101010101" pitchFamily="2" charset="-122"/>
                  <a:ea typeface="宋体" panose="02010600030101010101" pitchFamily="2" charset="-122"/>
                </a:endParaRPr>
              </a:p>
            </p:txBody>
          </p:sp>
        </mc:Choice>
        <mc:Fallback>
          <p:sp>
            <p:nvSpPr>
              <p:cNvPr id="51" name="文本框 50"/>
              <p:cNvSpPr txBox="1">
                <a:spLocks noRot="1" noChangeAspect="1" noMove="1" noResize="1" noEditPoints="1" noAdjustHandles="1" noChangeArrowheads="1" noChangeShapeType="1" noTextEdit="1"/>
              </p:cNvSpPr>
              <p:nvPr/>
            </p:nvSpPr>
            <p:spPr>
              <a:xfrm>
                <a:off x="3151448" y="2740324"/>
                <a:ext cx="526619" cy="253916"/>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文本框 51"/>
              <p:cNvSpPr txBox="1"/>
              <p:nvPr/>
            </p:nvSpPr>
            <p:spPr>
              <a:xfrm>
                <a:off x="1429041" y="2737450"/>
                <a:ext cx="526619" cy="253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050" b="0" i="1" smtClean="0">
                              <a:latin typeface="Cambria Math" panose="02040503050406030204" pitchFamily="18" charset="0"/>
                              <a:ea typeface="宋体" panose="02010600030101010101" pitchFamily="2" charset="-122"/>
                            </a:rPr>
                          </m:ctrlPr>
                        </m:sSubPr>
                        <m:e>
                          <m:r>
                            <a:rPr lang="en-US" altLang="zh-CN" sz="1050" b="0" i="1" smtClean="0">
                              <a:latin typeface="Cambria Math" panose="02040503050406030204" pitchFamily="18" charset="0"/>
                              <a:ea typeface="宋体" panose="02010600030101010101" pitchFamily="2" charset="-122"/>
                            </a:rPr>
                            <m:t>𝑤</m:t>
                          </m:r>
                        </m:e>
                        <m:sub>
                          <m:r>
                            <a:rPr lang="en-US" altLang="zh-CN" sz="1050" b="0" i="1" smtClean="0">
                              <a:latin typeface="Cambria Math" panose="02040503050406030204" pitchFamily="18" charset="0"/>
                              <a:ea typeface="宋体" panose="02010600030101010101" pitchFamily="2" charset="-122"/>
                            </a:rPr>
                            <m:t>𝑠𝑢𝑏</m:t>
                          </m:r>
                        </m:sub>
                      </m:sSub>
                    </m:oMath>
                  </m:oMathPara>
                </a14:m>
                <a:endParaRPr lang="zh-CN" altLang="en-US" sz="1050" dirty="0">
                  <a:latin typeface="宋体" panose="02010600030101010101" pitchFamily="2" charset="-122"/>
                  <a:ea typeface="宋体" panose="02010600030101010101" pitchFamily="2" charset="-122"/>
                </a:endParaRPr>
              </a:p>
            </p:txBody>
          </p:sp>
        </mc:Choice>
        <mc:Fallback>
          <p:sp>
            <p:nvSpPr>
              <p:cNvPr id="52" name="文本框 51"/>
              <p:cNvSpPr txBox="1">
                <a:spLocks noRot="1" noChangeAspect="1" noMove="1" noResize="1" noEditPoints="1" noAdjustHandles="1" noChangeArrowheads="1" noChangeShapeType="1" noTextEdit="1"/>
              </p:cNvSpPr>
              <p:nvPr/>
            </p:nvSpPr>
            <p:spPr>
              <a:xfrm>
                <a:off x="1429041" y="2737450"/>
                <a:ext cx="526619" cy="253916"/>
              </a:xfrm>
              <a:prstGeom prst="rect">
                <a:avLst/>
              </a:prstGeom>
              <a:blipFill>
                <a:blip r:embed="rId16"/>
                <a:stretch>
                  <a:fillRect/>
                </a:stretch>
              </a:blipFill>
            </p:spPr>
            <p:txBody>
              <a:bodyPr/>
              <a:lstStyle/>
              <a:p>
                <a:r>
                  <a:rPr lang="zh-CN" altLang="en-US">
                    <a:noFill/>
                  </a:rPr>
                  <a:t> </a:t>
                </a:r>
              </a:p>
            </p:txBody>
          </p:sp>
        </mc:Fallback>
      </mc:AlternateContent>
      <p:cxnSp>
        <p:nvCxnSpPr>
          <p:cNvPr id="53" name="直接箭头连接符 52"/>
          <p:cNvCxnSpPr/>
          <p:nvPr/>
        </p:nvCxnSpPr>
        <p:spPr>
          <a:xfrm>
            <a:off x="1523933" y="3050877"/>
            <a:ext cx="33355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p:cNvCxnSpPr/>
          <p:nvPr/>
        </p:nvCxnSpPr>
        <p:spPr>
          <a:xfrm>
            <a:off x="2400952" y="3036500"/>
            <a:ext cx="33355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p:cNvCxnSpPr/>
          <p:nvPr/>
        </p:nvCxnSpPr>
        <p:spPr>
          <a:xfrm>
            <a:off x="3231963" y="3045127"/>
            <a:ext cx="33355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56" name="文本框 55"/>
          <p:cNvSpPr txBox="1"/>
          <p:nvPr/>
        </p:nvSpPr>
        <p:spPr>
          <a:xfrm>
            <a:off x="1808603" y="2231366"/>
            <a:ext cx="646331" cy="461665"/>
          </a:xfrm>
          <a:prstGeom prst="rect">
            <a:avLst/>
          </a:prstGeom>
          <a:noFill/>
        </p:spPr>
        <p:txBody>
          <a:bodyPr wrap="none" rtlCol="0">
            <a:spAutoFit/>
          </a:bodyPr>
          <a:lstStyle/>
          <a:p>
            <a:r>
              <a:rPr lang="en-US" altLang="zh-CN" sz="2400" dirty="0" smtClean="0">
                <a:solidFill>
                  <a:schemeClr val="bg1"/>
                </a:solidFill>
              </a:rPr>
              <a:t>······</a:t>
            </a:r>
            <a:endParaRPr lang="zh-CN" altLang="en-US" sz="2400" dirty="0">
              <a:solidFill>
                <a:schemeClr val="bg1"/>
              </a:solidFill>
            </a:endParaRPr>
          </a:p>
        </p:txBody>
      </p:sp>
      <p:sp>
        <p:nvSpPr>
          <p:cNvPr id="57" name="TextBox 12"/>
          <p:cNvSpPr txBox="1">
            <a:spLocks noChangeArrowheads="1"/>
          </p:cNvSpPr>
          <p:nvPr/>
        </p:nvSpPr>
        <p:spPr bwMode="auto">
          <a:xfrm>
            <a:off x="1234436" y="214290"/>
            <a:ext cx="2273379" cy="584775"/>
          </a:xfrm>
          <a:prstGeom prst="rect">
            <a:avLst/>
          </a:prstGeom>
          <a:noFill/>
          <a:ln w="9525">
            <a:noFill/>
            <a:miter lim="800000"/>
            <a:headEnd/>
            <a:tailEnd/>
          </a:ln>
        </p:spPr>
        <p:txBody>
          <a:bodyPr wrap="none">
            <a:spAutoFit/>
          </a:bodyPr>
          <a:lstStyle/>
          <a:p>
            <a:r>
              <a:rPr lang="zh-CN" altLang="en-US" sz="3200" b="1" dirty="0" smtClean="0"/>
              <a:t>数据预处理</a:t>
            </a:r>
            <a:endParaRPr lang="zh-CN" altLang="en-US" sz="3200" b="1" dirty="0" smtClean="0"/>
          </a:p>
        </p:txBody>
      </p:sp>
      <mc:AlternateContent xmlns:mc="http://schemas.openxmlformats.org/markup-compatibility/2006">
        <mc:Choice xmlns:a14="http://schemas.microsoft.com/office/drawing/2010/main" Requires="a14">
          <p:sp>
            <p:nvSpPr>
              <p:cNvPr id="58" name="文本框 57"/>
              <p:cNvSpPr txBox="1"/>
              <p:nvPr/>
            </p:nvSpPr>
            <p:spPr>
              <a:xfrm>
                <a:off x="4499992" y="1124744"/>
                <a:ext cx="4392488" cy="3000821"/>
              </a:xfrm>
              <a:prstGeom prst="rect">
                <a:avLst/>
              </a:prstGeom>
              <a:noFill/>
            </p:spPr>
            <p:txBody>
              <a:bodyPr wrap="square" rtlCol="0">
                <a:spAutoFit/>
              </a:bodyPr>
              <a:lstStyle/>
              <a:p>
                <a:pPr>
                  <a:lnSpc>
                    <a:spcPct val="150000"/>
                  </a:lnSpc>
                </a:pPr>
                <a:r>
                  <a:rPr lang="zh-CN" altLang="en-US" dirty="0" smtClean="0"/>
                  <a:t>预处理方法要点：</a:t>
                </a:r>
                <a:endParaRPr lang="en-US" altLang="zh-CN" dirty="0"/>
              </a:p>
              <a:p>
                <a:pPr marL="285750" indent="-285750">
                  <a:lnSpc>
                    <a:spcPct val="150000"/>
                  </a:lnSpc>
                  <a:buFont typeface="Arial" panose="020B0604020202020204" pitchFamily="34" charset="0"/>
                  <a:buChar char="•"/>
                </a:pPr>
                <a:r>
                  <a:rPr lang="zh-CN" altLang="en-US" dirty="0" smtClean="0"/>
                  <a:t>采用宽度为</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𝑠𝑢𝑏</m:t>
                        </m:r>
                      </m:sub>
                    </m:sSub>
                    <m:r>
                      <a:rPr lang="zh-CN" altLang="en-US" i="1">
                        <a:latin typeface="Cambria Math" panose="02040503050406030204" pitchFamily="18" charset="0"/>
                      </a:rPr>
                      <m:t>的</m:t>
                    </m:r>
                  </m:oMath>
                </a14:m>
                <a:r>
                  <a:rPr lang="zh-CN" altLang="en-US" dirty="0" smtClean="0">
                    <a:solidFill>
                      <a:srgbClr val="FF0000"/>
                    </a:solidFill>
                  </a:rPr>
                  <a:t>矩形窗</a:t>
                </a:r>
                <a:r>
                  <a:rPr lang="zh-CN" altLang="en-US" dirty="0" smtClean="0"/>
                  <a:t>在</a:t>
                </a:r>
                <a:r>
                  <a:rPr lang="en-US" altLang="zh-CN" dirty="0" smtClean="0"/>
                  <a:t>B</a:t>
                </a:r>
                <a:r>
                  <a:rPr lang="zh-CN" altLang="en-US" dirty="0" smtClean="0"/>
                  <a:t>扫数据上滑动</a:t>
                </a:r>
                <a:endParaRPr lang="en-US" altLang="zh-CN" dirty="0" smtClean="0"/>
              </a:p>
              <a:p>
                <a:pPr marL="285750" indent="-285750">
                  <a:lnSpc>
                    <a:spcPct val="150000"/>
                  </a:lnSpc>
                  <a:buFont typeface="Arial" panose="020B0604020202020204" pitchFamily="34" charset="0"/>
                  <a:buChar char="•"/>
                </a:pPr>
                <a:r>
                  <a:rPr lang="zh-CN" altLang="en-US" dirty="0" smtClean="0"/>
                  <a:t>每滑动一个单位，利用以下公式得出训练集标签（</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𝑎𝑛𝑡𝑒𝑛𝑛𝑎</m:t>
                        </m:r>
                      </m:sub>
                    </m:sSub>
                  </m:oMath>
                </a14:m>
                <a:r>
                  <a:rPr lang="zh-CN" altLang="en-US" dirty="0" smtClean="0"/>
                  <a:t>为收发间距，</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𝑠𝑡𝑎𝑟𝑡</m:t>
                        </m:r>
                      </m:sub>
                    </m:sSub>
                  </m:oMath>
                </a14:m>
                <a:r>
                  <a:rPr lang="zh-CN" altLang="en-US" dirty="0" smtClean="0"/>
                  <a:t>为矩形窗起始位置，</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oMath>
                </a14:m>
                <a:r>
                  <a:rPr lang="zh-CN" altLang="en-US" dirty="0" smtClean="0"/>
                  <a:t>为目标水平位置，</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Sub>
                  </m:oMath>
                </a14:m>
                <a:r>
                  <a:rPr lang="zh-CN" altLang="en-US" dirty="0" smtClean="0"/>
                  <a:t>为目标尺寸）：</a:t>
                </a:r>
                <a:endParaRPr lang="en-US" altLang="zh-CN" dirty="0"/>
              </a:p>
            </p:txBody>
          </p:sp>
        </mc:Choice>
        <mc:Fallback>
          <p:sp>
            <p:nvSpPr>
              <p:cNvPr id="58" name="文本框 57"/>
              <p:cNvSpPr txBox="1">
                <a:spLocks noRot="1" noChangeAspect="1" noMove="1" noResize="1" noEditPoints="1" noAdjustHandles="1" noChangeArrowheads="1" noChangeShapeType="1" noTextEdit="1"/>
              </p:cNvSpPr>
              <p:nvPr/>
            </p:nvSpPr>
            <p:spPr>
              <a:xfrm>
                <a:off x="4499992" y="1124744"/>
                <a:ext cx="4392488" cy="3000821"/>
              </a:xfrm>
              <a:prstGeom prst="rect">
                <a:avLst/>
              </a:prstGeom>
              <a:blipFill>
                <a:blip r:embed="rId17"/>
                <a:stretch>
                  <a:fillRect l="-1110" r="-6241" b="-203"/>
                </a:stretch>
              </a:blipFill>
            </p:spPr>
            <p:txBody>
              <a:bodyPr/>
              <a:lstStyle/>
              <a:p>
                <a:r>
                  <a:rPr lang="zh-CN" altLang="en-US">
                    <a:noFill/>
                  </a:rPr>
                  <a:t> </a:t>
                </a:r>
              </a:p>
            </p:txBody>
          </p:sp>
        </mc:Fallback>
      </mc:AlternateContent>
      <p:pic>
        <p:nvPicPr>
          <p:cNvPr id="59" name="图片 58"/>
          <p:cNvPicPr>
            <a:picLocks noChangeAspect="1"/>
          </p:cNvPicPr>
          <p:nvPr/>
        </p:nvPicPr>
        <p:blipFill>
          <a:blip r:embed="rId18"/>
          <a:stretch>
            <a:fillRect/>
          </a:stretch>
        </p:blipFill>
        <p:spPr>
          <a:xfrm>
            <a:off x="4716016" y="4149080"/>
            <a:ext cx="4055816" cy="1080120"/>
          </a:xfrm>
          <a:prstGeom prst="rect">
            <a:avLst/>
          </a:prstGeom>
        </p:spPr>
      </p:pic>
      <p:sp>
        <p:nvSpPr>
          <p:cNvPr id="60" name="文本框 59"/>
          <p:cNvSpPr txBox="1"/>
          <p:nvPr/>
        </p:nvSpPr>
        <p:spPr>
          <a:xfrm>
            <a:off x="1763688" y="5877272"/>
            <a:ext cx="1569660"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地下探测模型</a:t>
            </a:r>
            <a:endParaRPr lang="zh-CN" altLang="en-US" dirty="0">
              <a:latin typeface="仿宋" panose="02010609060101010101" pitchFamily="49" charset="-122"/>
              <a:ea typeface="仿宋" panose="02010609060101010101" pitchFamily="49" charset="-122"/>
            </a:endParaRPr>
          </a:p>
        </p:txBody>
      </p:sp>
      <p:sp>
        <p:nvSpPr>
          <p:cNvPr id="61" name="文本框 60"/>
          <p:cNvSpPr txBox="1"/>
          <p:nvPr/>
        </p:nvSpPr>
        <p:spPr>
          <a:xfrm>
            <a:off x="4499992" y="5301208"/>
            <a:ext cx="4392488" cy="92333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smtClean="0">
                <a:solidFill>
                  <a:srgbClr val="FF0000"/>
                </a:solidFill>
              </a:rPr>
              <a:t>归一化</a:t>
            </a:r>
            <a:r>
              <a:rPr lang="zh-CN" altLang="en-US" dirty="0" smtClean="0"/>
              <a:t>：使训练样本在同一量级</a:t>
            </a:r>
            <a:endParaRPr lang="en-US" altLang="zh-CN" dirty="0" smtClean="0"/>
          </a:p>
          <a:p>
            <a:pPr marL="285750" indent="-285750">
              <a:lnSpc>
                <a:spcPct val="150000"/>
              </a:lnSpc>
              <a:buFont typeface="Arial" panose="020B0604020202020204" pitchFamily="34" charset="0"/>
              <a:buChar char="•"/>
            </a:pPr>
            <a:r>
              <a:rPr lang="zh-CN" altLang="en-US" dirty="0" smtClean="0">
                <a:solidFill>
                  <a:srgbClr val="FF0000"/>
                </a:solidFill>
              </a:rPr>
              <a:t>时间子采样</a:t>
            </a:r>
            <a:r>
              <a:rPr lang="zh-CN" altLang="en-US" dirty="0" smtClean="0"/>
              <a:t>：使数据纵横比接近于 </a:t>
            </a:r>
            <a:r>
              <a:rPr lang="en-US" altLang="zh-CN" dirty="0" smtClean="0"/>
              <a:t>1</a:t>
            </a:r>
            <a:endParaRPr lang="en-US" altLang="zh-CN" dirty="0"/>
          </a:p>
        </p:txBody>
      </p:sp>
    </p:spTree>
    <p:extLst>
      <p:ext uri="{BB962C8B-B14F-4D97-AF65-F5344CB8AC3E}">
        <p14:creationId xmlns:p14="http://schemas.microsoft.com/office/powerpoint/2010/main" val="27905817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3459601" cy="584775"/>
          </a:xfrm>
          <a:prstGeom prst="rect">
            <a:avLst/>
          </a:prstGeom>
          <a:noFill/>
          <a:ln w="9525">
            <a:noFill/>
            <a:miter lim="800000"/>
            <a:headEnd/>
            <a:tailEnd/>
          </a:ln>
        </p:spPr>
        <p:txBody>
          <a:bodyPr wrap="none">
            <a:spAutoFit/>
          </a:bodyPr>
          <a:lstStyle/>
          <a:p>
            <a:r>
              <a:rPr lang="zh-CN" altLang="en-US" sz="3200" b="1" dirty="0" smtClean="0"/>
              <a:t>深度模型结构设计</a:t>
            </a:r>
            <a:endParaRPr lang="zh-CN" altLang="en-US" sz="3200" b="1" dirty="0" smtClean="0"/>
          </a:p>
        </p:txBody>
      </p:sp>
      <mc:AlternateContent xmlns:mc="http://schemas.openxmlformats.org/markup-compatibility/2006">
        <mc:Choice xmlns:a14="http://schemas.microsoft.com/office/drawing/2010/main" Requires="a14">
          <p:sp>
            <p:nvSpPr>
              <p:cNvPr id="5" name="文本框 4"/>
              <p:cNvSpPr txBox="1"/>
              <p:nvPr/>
            </p:nvSpPr>
            <p:spPr>
              <a:xfrm>
                <a:off x="5220072" y="1052736"/>
                <a:ext cx="3384376" cy="5078313"/>
              </a:xfrm>
              <a:prstGeom prst="rect">
                <a:avLst/>
              </a:prstGeom>
              <a:noFill/>
            </p:spPr>
            <p:txBody>
              <a:bodyPr wrap="square" rtlCol="0">
                <a:spAutoFit/>
              </a:bodyPr>
              <a:lstStyle/>
              <a:p>
                <a:pPr>
                  <a:lnSpc>
                    <a:spcPct val="150000"/>
                  </a:lnSpc>
                </a:pPr>
                <a:r>
                  <a:rPr lang="zh-CN" altLang="en-US" dirty="0" smtClean="0"/>
                  <a:t>本文根据问题描述设计两个相互了两个关联的深度网络模型：</a:t>
                </a:r>
                <a:endParaRPr lang="en-US" altLang="zh-CN" dirty="0" smtClean="0"/>
              </a:p>
              <a:p>
                <a:pPr marL="742950" lvl="1" indent="-285750">
                  <a:lnSpc>
                    <a:spcPct val="150000"/>
                  </a:lnSpc>
                  <a:buFont typeface="Arial" panose="020B0604020202020204" pitchFamily="34" charset="0"/>
                  <a:buChar char="•"/>
                </a:pPr>
                <a:r>
                  <a:rPr lang="zh-CN" altLang="en-US" dirty="0" smtClean="0">
                    <a:solidFill>
                      <a:srgbClr val="FF0000"/>
                    </a:solidFill>
                  </a:rPr>
                  <a:t>分类网络</a:t>
                </a:r>
                <a:endParaRPr lang="en-US" altLang="zh-CN" dirty="0" smtClean="0">
                  <a:solidFill>
                    <a:srgbClr val="FF0000"/>
                  </a:solidFill>
                </a:endParaRPr>
              </a:p>
              <a:p>
                <a:pPr marL="742950" lvl="1" indent="-285750">
                  <a:lnSpc>
                    <a:spcPct val="150000"/>
                  </a:lnSpc>
                  <a:buFont typeface="Arial" panose="020B0604020202020204" pitchFamily="34" charset="0"/>
                  <a:buChar char="•"/>
                </a:pPr>
                <a:r>
                  <a:rPr lang="zh-CN" altLang="en-US" dirty="0">
                    <a:solidFill>
                      <a:srgbClr val="FF0000"/>
                    </a:solidFill>
                  </a:rPr>
                  <a:t>回归</a:t>
                </a:r>
                <a:r>
                  <a:rPr lang="zh-CN" altLang="en-US" dirty="0" smtClean="0">
                    <a:solidFill>
                      <a:srgbClr val="FF0000"/>
                    </a:solidFill>
                  </a:rPr>
                  <a:t>网络</a:t>
                </a:r>
                <a:endParaRPr lang="en-US" altLang="zh-CN" dirty="0">
                  <a:solidFill>
                    <a:srgbClr val="FF0000"/>
                  </a:solidFill>
                </a:endParaRPr>
              </a:p>
              <a:p>
                <a:pPr>
                  <a:lnSpc>
                    <a:spcPct val="150000"/>
                  </a:lnSpc>
                </a:pPr>
                <a:r>
                  <a:rPr lang="zh-CN" altLang="en-US" dirty="0" smtClean="0"/>
                  <a:t>分类网络设计要点：</a:t>
                </a:r>
                <a:endParaRPr lang="en-US" altLang="zh-CN" dirty="0" smtClean="0"/>
              </a:p>
              <a:p>
                <a:pPr marL="742950" lvl="1" indent="-285750">
                  <a:lnSpc>
                    <a:spcPct val="150000"/>
                  </a:lnSpc>
                  <a:buFont typeface="Arial" panose="020B0604020202020204" pitchFamily="34" charset="0"/>
                  <a:buChar char="•"/>
                </a:pPr>
                <a:r>
                  <a:rPr lang="zh-CN" altLang="en-US" dirty="0" smtClean="0"/>
                  <a:t>采用六层卷积结构</a:t>
                </a:r>
                <a:endParaRPr lang="en-US" altLang="zh-CN" dirty="0" smtClean="0"/>
              </a:p>
              <a:p>
                <a:pPr marL="742950" lvl="1" indent="-285750">
                  <a:lnSpc>
                    <a:spcPct val="150000"/>
                  </a:lnSpc>
                  <a:buFont typeface="Arial" panose="020B0604020202020204" pitchFamily="34" charset="0"/>
                  <a:buChar char="•"/>
                </a:pPr>
                <a:r>
                  <a:rPr lang="zh-CN" altLang="en-US" dirty="0" smtClean="0"/>
                  <a:t>利用</a:t>
                </a:r>
                <a:r>
                  <a:rPr lang="en-US" altLang="zh-CN" dirty="0" smtClean="0"/>
                  <a:t>Dropout</a:t>
                </a:r>
                <a:r>
                  <a:rPr lang="zh-CN" altLang="en-US" dirty="0" smtClean="0"/>
                  <a:t>层避免过拟合（文献</a:t>
                </a:r>
                <a:r>
                  <a:rPr lang="en-US" altLang="zh-CN" dirty="0" smtClean="0"/>
                  <a:t>[3]</a:t>
                </a:r>
                <a:r>
                  <a:rPr lang="zh-CN" altLang="en-US" dirty="0" smtClean="0"/>
                  <a:t>）</a:t>
                </a:r>
                <a:endParaRPr lang="en-US" altLang="zh-CN" dirty="0" smtClean="0"/>
              </a:p>
              <a:p>
                <a:pPr marL="742950" lvl="1" indent="-285750">
                  <a:lnSpc>
                    <a:spcPct val="150000"/>
                  </a:lnSpc>
                  <a:buFont typeface="Arial" panose="020B0604020202020204" pitchFamily="34" charset="0"/>
                  <a:buChar char="•"/>
                </a:pPr>
                <a:r>
                  <a:rPr lang="zh-CN" altLang="en-US" dirty="0" smtClean="0"/>
                  <a:t>卷积核尺寸</a:t>
                </a:r>
                <a14:m>
                  <m:oMath xmlns:m="http://schemas.openxmlformats.org/officeDocument/2006/math">
                    <m:r>
                      <a:rPr lang="en-US" altLang="zh-CN" b="0" i="1" smtClean="0">
                        <a:latin typeface="Cambria Math" panose="02040503050406030204" pitchFamily="18" charset="0"/>
                      </a:rPr>
                      <m:t>3×5</m:t>
                    </m:r>
                  </m:oMath>
                </a14:m>
                <a:r>
                  <a:rPr lang="zh-CN" altLang="en-US" dirty="0" smtClean="0"/>
                  <a:t>，匹配输入数据的维度</a:t>
                </a:r>
                <a:endParaRPr lang="en-US" altLang="zh-CN" dirty="0" smtClean="0"/>
              </a:p>
              <a:p>
                <a:pPr marL="742950" lvl="1" indent="-285750">
                  <a:lnSpc>
                    <a:spcPct val="150000"/>
                  </a:lnSpc>
                  <a:buFont typeface="Arial" panose="020B0604020202020204" pitchFamily="34" charset="0"/>
                  <a:buChar char="•"/>
                </a:pPr>
                <a:r>
                  <a:rPr lang="zh-CN" altLang="en-US" dirty="0" smtClean="0"/>
                  <a:t>最后一层使用</a:t>
                </a:r>
                <a:r>
                  <a:rPr lang="en-US" altLang="zh-CN" dirty="0" err="1" smtClean="0"/>
                  <a:t>softmax</a:t>
                </a:r>
                <a:r>
                  <a:rPr lang="zh-CN" altLang="en-US" dirty="0" smtClean="0"/>
                  <a:t>层输出离散结果</a:t>
                </a:r>
                <a:endParaRPr lang="en-US" altLang="zh-CN" dirty="0"/>
              </a:p>
            </p:txBody>
          </p:sp>
        </mc:Choice>
        <mc:Fallback>
          <p:sp>
            <p:nvSpPr>
              <p:cNvPr id="5" name="文本框 4"/>
              <p:cNvSpPr txBox="1">
                <a:spLocks noRot="1" noChangeAspect="1" noMove="1" noResize="1" noEditPoints="1" noAdjustHandles="1" noChangeArrowheads="1" noChangeShapeType="1" noTextEdit="1"/>
              </p:cNvSpPr>
              <p:nvPr/>
            </p:nvSpPr>
            <p:spPr>
              <a:xfrm>
                <a:off x="5220072" y="1052736"/>
                <a:ext cx="3384376" cy="5078313"/>
              </a:xfrm>
              <a:prstGeom prst="rect">
                <a:avLst/>
              </a:prstGeom>
              <a:blipFill>
                <a:blip r:embed="rId2"/>
                <a:stretch>
                  <a:fillRect l="-1441" r="-1622"/>
                </a:stretch>
              </a:blipFill>
            </p:spPr>
            <p:txBody>
              <a:bodyPr/>
              <a:lstStyle/>
              <a:p>
                <a:r>
                  <a:rPr lang="zh-CN" altLang="en-US">
                    <a:noFill/>
                  </a:rPr>
                  <a:t> </a:t>
                </a:r>
              </a:p>
            </p:txBody>
          </p:sp>
        </mc:Fallback>
      </mc:AlternateContent>
      <p:pic>
        <p:nvPicPr>
          <p:cNvPr id="6" name="图片 5"/>
          <p:cNvPicPr>
            <a:picLocks noChangeAspect="1"/>
          </p:cNvPicPr>
          <p:nvPr/>
        </p:nvPicPr>
        <p:blipFill>
          <a:blip r:embed="rId3"/>
          <a:stretch>
            <a:fillRect/>
          </a:stretch>
        </p:blipFill>
        <p:spPr>
          <a:xfrm>
            <a:off x="448132" y="1268760"/>
            <a:ext cx="4411900" cy="4680520"/>
          </a:xfrm>
          <a:prstGeom prst="rect">
            <a:avLst/>
          </a:prstGeom>
        </p:spPr>
      </p:pic>
      <p:sp>
        <p:nvSpPr>
          <p:cNvPr id="7" name="文本框 6"/>
          <p:cNvSpPr txBox="1"/>
          <p:nvPr/>
        </p:nvSpPr>
        <p:spPr>
          <a:xfrm>
            <a:off x="1763688" y="6021288"/>
            <a:ext cx="1800493"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分类网络结构表</a:t>
            </a:r>
            <a:endParaRPr lang="zh-CN" altLang="en-US" dirty="0">
              <a:latin typeface="仿宋" panose="02010609060101010101" pitchFamily="49" charset="-122"/>
              <a:ea typeface="仿宋" panose="02010609060101010101" pitchFamily="49" charset="-122"/>
            </a:endParaRPr>
          </a:p>
        </p:txBody>
      </p:sp>
      <p:sp>
        <p:nvSpPr>
          <p:cNvPr id="8" name="矩形 7"/>
          <p:cNvSpPr/>
          <p:nvPr/>
        </p:nvSpPr>
        <p:spPr>
          <a:xfrm>
            <a:off x="134606" y="6449351"/>
            <a:ext cx="9036496" cy="415498"/>
          </a:xfrm>
          <a:prstGeom prst="rect">
            <a:avLst/>
          </a:prstGeom>
        </p:spPr>
        <p:txBody>
          <a:bodyPr wrap="square">
            <a:spAutoFit/>
          </a:bodyPr>
          <a:lstStyle/>
          <a:p>
            <a:r>
              <a:rPr lang="en-US" altLang="zh-CN" sz="1050" dirty="0" smtClean="0">
                <a:solidFill>
                  <a:srgbClr val="000000"/>
                </a:solidFill>
                <a:latin typeface="Times New Roman" panose="02020603050405020304" pitchFamily="18" charset="0"/>
                <a:cs typeface="Times New Roman" panose="02020603050405020304" pitchFamily="18" charset="0"/>
              </a:rPr>
              <a:t>[3] N</a:t>
            </a:r>
            <a:r>
              <a:rPr lang="en-US" altLang="zh-CN" sz="1050" dirty="0">
                <a:solidFill>
                  <a:srgbClr val="000000"/>
                </a:solidFill>
                <a:latin typeface="Times New Roman" panose="02020603050405020304" pitchFamily="18" charset="0"/>
                <a:cs typeface="Times New Roman" panose="02020603050405020304" pitchFamily="18" charset="0"/>
              </a:rPr>
              <a:t>. Srivastava, G. Hinton, A. </a:t>
            </a:r>
            <a:r>
              <a:rPr lang="en-US" altLang="zh-CN" sz="1050" dirty="0" err="1">
                <a:solidFill>
                  <a:srgbClr val="000000"/>
                </a:solidFill>
                <a:latin typeface="Times New Roman" panose="02020603050405020304" pitchFamily="18" charset="0"/>
                <a:cs typeface="Times New Roman" panose="02020603050405020304" pitchFamily="18" charset="0"/>
              </a:rPr>
              <a:t>Krizhevsky</a:t>
            </a:r>
            <a:r>
              <a:rPr lang="en-US" altLang="zh-CN" sz="1050" dirty="0">
                <a:solidFill>
                  <a:srgbClr val="000000"/>
                </a:solidFill>
                <a:latin typeface="Times New Roman" panose="02020603050405020304" pitchFamily="18" charset="0"/>
                <a:cs typeface="Times New Roman" panose="02020603050405020304" pitchFamily="18" charset="0"/>
              </a:rPr>
              <a:t>, et al. Dropout: a simple way to prevent neural </a:t>
            </a:r>
            <a:r>
              <a:rPr lang="en-US" altLang="zh-CN" sz="1050" dirty="0" smtClean="0">
                <a:solidFill>
                  <a:srgbClr val="000000"/>
                </a:solidFill>
                <a:latin typeface="Times New Roman" panose="02020603050405020304" pitchFamily="18" charset="0"/>
                <a:cs typeface="Times New Roman" panose="02020603050405020304" pitchFamily="18" charset="0"/>
              </a:rPr>
              <a:t>networks from </a:t>
            </a:r>
            <a:r>
              <a:rPr lang="en-US" altLang="zh-CN" sz="1050" dirty="0">
                <a:solidFill>
                  <a:srgbClr val="000000"/>
                </a:solidFill>
                <a:latin typeface="Times New Roman" panose="02020603050405020304" pitchFamily="18" charset="0"/>
                <a:cs typeface="Times New Roman" panose="02020603050405020304" pitchFamily="18" charset="0"/>
              </a:rPr>
              <a:t>overfitting[J]. The Journal of Machine Learning Research, 2014, 15(1): 1929-1958</a:t>
            </a:r>
            <a:endParaRPr lang="zh-CN" altLang="en-US"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644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3459601" cy="584775"/>
          </a:xfrm>
          <a:prstGeom prst="rect">
            <a:avLst/>
          </a:prstGeom>
          <a:noFill/>
          <a:ln w="9525">
            <a:noFill/>
            <a:miter lim="800000"/>
            <a:headEnd/>
            <a:tailEnd/>
          </a:ln>
        </p:spPr>
        <p:txBody>
          <a:bodyPr wrap="none">
            <a:spAutoFit/>
          </a:bodyPr>
          <a:lstStyle/>
          <a:p>
            <a:r>
              <a:rPr lang="zh-CN" altLang="en-US" sz="3200" b="1" dirty="0" smtClean="0"/>
              <a:t>深度模型结构设计</a:t>
            </a:r>
            <a:endParaRPr lang="zh-CN" altLang="en-US" sz="3200" b="1" dirty="0" smtClean="0"/>
          </a:p>
        </p:txBody>
      </p:sp>
      <p:sp>
        <p:nvSpPr>
          <p:cNvPr id="5" name="文本框 4"/>
          <p:cNvSpPr txBox="1"/>
          <p:nvPr/>
        </p:nvSpPr>
        <p:spPr>
          <a:xfrm>
            <a:off x="4788024" y="1268760"/>
            <a:ext cx="3888432" cy="3416320"/>
          </a:xfrm>
          <a:prstGeom prst="rect">
            <a:avLst/>
          </a:prstGeom>
          <a:noFill/>
        </p:spPr>
        <p:txBody>
          <a:bodyPr wrap="square" rtlCol="0">
            <a:spAutoFit/>
          </a:bodyPr>
          <a:lstStyle/>
          <a:p>
            <a:pPr>
              <a:lnSpc>
                <a:spcPct val="150000"/>
              </a:lnSpc>
            </a:pPr>
            <a:r>
              <a:rPr lang="zh-CN" altLang="en-US" dirty="0" smtClean="0">
                <a:solidFill>
                  <a:srgbClr val="FF0000"/>
                </a:solidFill>
              </a:rPr>
              <a:t>分类网络</a:t>
            </a:r>
            <a:r>
              <a:rPr lang="zh-CN" altLang="en-US" dirty="0" smtClean="0"/>
              <a:t>设计要点：</a:t>
            </a:r>
            <a:endParaRPr lang="en-US" altLang="zh-CN" dirty="0" smtClean="0"/>
          </a:p>
          <a:p>
            <a:pPr marL="742950" lvl="1" indent="-285750">
              <a:lnSpc>
                <a:spcPct val="150000"/>
              </a:lnSpc>
              <a:buFont typeface="Arial" panose="020B0604020202020204" pitchFamily="34" charset="0"/>
              <a:buChar char="•"/>
            </a:pPr>
            <a:r>
              <a:rPr lang="zh-CN" altLang="en-US" dirty="0" smtClean="0"/>
              <a:t>输入数据为目标上方的</a:t>
            </a:r>
            <a:r>
              <a:rPr lang="zh-CN" altLang="en-US" dirty="0" smtClean="0">
                <a:solidFill>
                  <a:srgbClr val="FF0000"/>
                </a:solidFill>
              </a:rPr>
              <a:t>一维回波</a:t>
            </a:r>
            <a:r>
              <a:rPr lang="zh-CN" altLang="en-US" dirty="0" smtClean="0"/>
              <a:t>（由分类网络的结果得出）</a:t>
            </a:r>
            <a:endParaRPr lang="en-US" altLang="zh-CN" dirty="0" smtClean="0"/>
          </a:p>
          <a:p>
            <a:pPr marL="742950" lvl="1" indent="-285750">
              <a:lnSpc>
                <a:spcPct val="150000"/>
              </a:lnSpc>
              <a:buFont typeface="Arial" panose="020B0604020202020204" pitchFamily="34" charset="0"/>
              <a:buChar char="•"/>
            </a:pPr>
            <a:r>
              <a:rPr lang="zh-CN" altLang="en-US" dirty="0" smtClean="0"/>
              <a:t>网络输出为连续的</a:t>
            </a:r>
            <a:r>
              <a:rPr lang="zh-CN" altLang="en-US" dirty="0" smtClean="0">
                <a:solidFill>
                  <a:srgbClr val="FF0000"/>
                </a:solidFill>
              </a:rPr>
              <a:t>实数</a:t>
            </a:r>
            <a:r>
              <a:rPr lang="zh-CN" altLang="en-US" dirty="0" smtClean="0"/>
              <a:t>，与目标深度相关</a:t>
            </a:r>
            <a:endParaRPr lang="en-US" altLang="zh-CN" dirty="0" smtClean="0"/>
          </a:p>
          <a:p>
            <a:pPr marL="742950" lvl="1" indent="-285750">
              <a:lnSpc>
                <a:spcPct val="150000"/>
              </a:lnSpc>
              <a:buFont typeface="Arial" panose="020B0604020202020204" pitchFamily="34" charset="0"/>
              <a:buChar char="•"/>
            </a:pPr>
            <a:r>
              <a:rPr lang="zh-CN" altLang="en-US" dirty="0" smtClean="0"/>
              <a:t>此时卷积核维度变为</a:t>
            </a:r>
            <a:r>
              <a:rPr lang="en-US" altLang="zh-CN" dirty="0" smtClean="0"/>
              <a:t>1</a:t>
            </a:r>
            <a:r>
              <a:rPr lang="zh-CN" altLang="en-US" dirty="0" smtClean="0"/>
              <a:t>，做一维卷积</a:t>
            </a:r>
            <a:endParaRPr lang="en-US" altLang="zh-CN" dirty="0"/>
          </a:p>
        </p:txBody>
      </p:sp>
      <p:sp>
        <p:nvSpPr>
          <p:cNvPr id="7" name="文本框 6"/>
          <p:cNvSpPr txBox="1"/>
          <p:nvPr/>
        </p:nvSpPr>
        <p:spPr>
          <a:xfrm>
            <a:off x="1475656" y="3356992"/>
            <a:ext cx="2492990"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目标正上方的雷达回波</a:t>
            </a:r>
            <a:endParaRPr lang="zh-CN" altLang="en-US" dirty="0">
              <a:latin typeface="仿宋" panose="02010609060101010101" pitchFamily="49" charset="-122"/>
              <a:ea typeface="仿宋" panose="02010609060101010101" pitchFamily="49" charset="-122"/>
            </a:endParaRPr>
          </a:p>
        </p:txBody>
      </p:sp>
      <p:pic>
        <p:nvPicPr>
          <p:cNvPr id="9" name="图片 8"/>
          <p:cNvPicPr>
            <a:picLocks noChangeAspect="1"/>
          </p:cNvPicPr>
          <p:nvPr/>
        </p:nvPicPr>
        <p:blipFill>
          <a:blip r:embed="rId2"/>
          <a:stretch>
            <a:fillRect/>
          </a:stretch>
        </p:blipFill>
        <p:spPr>
          <a:xfrm>
            <a:off x="971600" y="1124744"/>
            <a:ext cx="3537944" cy="2160240"/>
          </a:xfrm>
          <a:prstGeom prst="rect">
            <a:avLst/>
          </a:prstGeom>
        </p:spPr>
      </p:pic>
      <p:pic>
        <p:nvPicPr>
          <p:cNvPr id="10" name="图片 9"/>
          <p:cNvPicPr>
            <a:picLocks noChangeAspect="1"/>
          </p:cNvPicPr>
          <p:nvPr/>
        </p:nvPicPr>
        <p:blipFill>
          <a:blip r:embed="rId3"/>
          <a:stretch>
            <a:fillRect/>
          </a:stretch>
        </p:blipFill>
        <p:spPr>
          <a:xfrm>
            <a:off x="971600" y="3789040"/>
            <a:ext cx="3546018" cy="1944216"/>
          </a:xfrm>
          <a:prstGeom prst="rect">
            <a:avLst/>
          </a:prstGeom>
        </p:spPr>
      </p:pic>
      <p:sp>
        <p:nvSpPr>
          <p:cNvPr id="11" name="文本框 10"/>
          <p:cNvSpPr txBox="1"/>
          <p:nvPr/>
        </p:nvSpPr>
        <p:spPr>
          <a:xfrm>
            <a:off x="1835696" y="5805264"/>
            <a:ext cx="1800493"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回归网络结构表</a:t>
            </a:r>
            <a:endParaRPr lang="zh-CN" altLang="en-US" dirty="0">
              <a:latin typeface="仿宋" panose="02010609060101010101" pitchFamily="49" charset="-122"/>
              <a:ea typeface="仿宋" panose="02010609060101010101" pitchFamily="49" charset="-122"/>
            </a:endParaRPr>
          </a:p>
        </p:txBody>
      </p:sp>
      <p:sp>
        <p:nvSpPr>
          <p:cNvPr id="12" name="矩形标注 11"/>
          <p:cNvSpPr/>
          <p:nvPr/>
        </p:nvSpPr>
        <p:spPr>
          <a:xfrm>
            <a:off x="2699792" y="1268760"/>
            <a:ext cx="720080" cy="504056"/>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目标</a:t>
            </a:r>
            <a:endParaRPr lang="en-US" altLang="zh-CN" dirty="0" smtClean="0"/>
          </a:p>
          <a:p>
            <a:pPr algn="ctr"/>
            <a:r>
              <a:rPr lang="zh-CN" altLang="en-US" dirty="0" smtClean="0"/>
              <a:t>反射</a:t>
            </a:r>
            <a:endParaRPr lang="zh-CN" altLang="en-US" dirty="0"/>
          </a:p>
        </p:txBody>
      </p:sp>
    </p:spTree>
    <p:extLst>
      <p:ext uri="{BB962C8B-B14F-4D97-AF65-F5344CB8AC3E}">
        <p14:creationId xmlns:p14="http://schemas.microsoft.com/office/powerpoint/2010/main" val="1190363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1832553" cy="584775"/>
          </a:xfrm>
          <a:prstGeom prst="rect">
            <a:avLst/>
          </a:prstGeom>
          <a:noFill/>
          <a:ln w="9525">
            <a:noFill/>
            <a:miter lim="800000"/>
            <a:headEnd/>
            <a:tailEnd/>
          </a:ln>
        </p:spPr>
        <p:txBody>
          <a:bodyPr wrap="none">
            <a:spAutoFit/>
          </a:bodyPr>
          <a:lstStyle/>
          <a:p>
            <a:r>
              <a:rPr lang="zh-CN" altLang="en-US" sz="3200" b="1" dirty="0" smtClean="0"/>
              <a:t>结果分析</a:t>
            </a:r>
            <a:endParaRPr lang="zh-CN" altLang="en-US" sz="3200" b="1" dirty="0" smtClean="0"/>
          </a:p>
        </p:txBody>
      </p:sp>
      <p:pic>
        <p:nvPicPr>
          <p:cNvPr id="5" name="图片 4"/>
          <p:cNvPicPr>
            <a:picLocks noChangeAspect="1"/>
          </p:cNvPicPr>
          <p:nvPr/>
        </p:nvPicPr>
        <p:blipFill>
          <a:blip r:embed="rId2"/>
          <a:stretch>
            <a:fillRect/>
          </a:stretch>
        </p:blipFill>
        <p:spPr>
          <a:xfrm>
            <a:off x="0" y="1412776"/>
            <a:ext cx="5521338" cy="3384376"/>
          </a:xfrm>
          <a:prstGeom prst="rect">
            <a:avLst/>
          </a:prstGeom>
        </p:spPr>
      </p:pic>
      <mc:AlternateContent xmlns:mc="http://schemas.openxmlformats.org/markup-compatibility/2006">
        <mc:Choice xmlns:a14="http://schemas.microsoft.com/office/drawing/2010/main" Requires="a14">
          <p:sp>
            <p:nvSpPr>
              <p:cNvPr id="6" name="文本框 5"/>
              <p:cNvSpPr txBox="1"/>
              <p:nvPr/>
            </p:nvSpPr>
            <p:spPr>
              <a:xfrm>
                <a:off x="5652120" y="1196752"/>
                <a:ext cx="3312368" cy="4060471"/>
              </a:xfrm>
              <a:prstGeom prst="rect">
                <a:avLst/>
              </a:prstGeom>
              <a:noFill/>
            </p:spPr>
            <p:txBody>
              <a:bodyPr wrap="square" rtlCol="0">
                <a:spAutoFit/>
              </a:bodyPr>
              <a:lstStyle/>
              <a:p>
                <a:pPr>
                  <a:lnSpc>
                    <a:spcPct val="150000"/>
                  </a:lnSpc>
                </a:pPr>
                <a:r>
                  <a:rPr lang="zh-CN" altLang="en-US" dirty="0" smtClean="0">
                    <a:solidFill>
                      <a:srgbClr val="FF0000"/>
                    </a:solidFill>
                  </a:rPr>
                  <a:t>分类网络</a:t>
                </a:r>
                <a:r>
                  <a:rPr lang="zh-CN" altLang="en-US" dirty="0" smtClean="0"/>
                  <a:t>预测结果：</a:t>
                </a:r>
                <a:endParaRPr lang="en-US" altLang="zh-CN" dirty="0" smtClean="0"/>
              </a:p>
              <a:p>
                <a:pPr>
                  <a:lnSpc>
                    <a:spcPct val="150000"/>
                  </a:lnSpc>
                </a:pPr>
                <a:endParaRPr lang="en-US" altLang="zh-CN" dirty="0"/>
              </a:p>
              <a:p>
                <a:pPr>
                  <a:lnSpc>
                    <a:spcPct val="150000"/>
                  </a:lnSpc>
                </a:pPr>
                <a:r>
                  <a:rPr lang="zh-CN" altLang="en-US" dirty="0" smtClean="0"/>
                  <a:t>设预测结果为</a:t>
                </a:r>
                <a14:m>
                  <m:oMath xmlns:m="http://schemas.openxmlformats.org/officeDocument/2006/math">
                    <m:r>
                      <a:rPr lang="en-US" altLang="zh-CN" b="1" i="1" smtClean="0">
                        <a:latin typeface="Cambria Math" panose="02040503050406030204" pitchFamily="18" charset="0"/>
                      </a:rPr>
                      <m:t>𝑷</m:t>
                    </m:r>
                  </m:oMath>
                </a14:m>
                <a:r>
                  <a:rPr lang="zh-CN" altLang="en-US" dirty="0" smtClean="0"/>
                  <a:t>（图中实线），介质水平位置可通过下式计算：</a:t>
                </a:r>
                <a:endParaRPr lang="en-US" altLang="zh-CN" dirty="0" smtClean="0"/>
              </a:p>
              <a:p>
                <a:pPr>
                  <a:lnSpc>
                    <a:spcPct val="150000"/>
                  </a:lnSpc>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rPr>
                        <m:t>𝑚𝑒𝑎𝑛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𝑛𝑜𝑛𝑧𝑒𝑟𝑜</m:t>
                          </m:r>
                          <m:d>
                            <m:dPr>
                              <m:ctrlPr>
                                <a:rPr lang="en-US" altLang="zh-CN" b="0" i="1" smtClean="0">
                                  <a:latin typeface="Cambria Math" panose="02040503050406030204" pitchFamily="18" charset="0"/>
                                </a:rPr>
                              </m:ctrlPr>
                            </m:dPr>
                            <m:e>
                              <m:r>
                                <a:rPr lang="en-US" altLang="zh-CN" b="1" i="1" smtClean="0">
                                  <a:latin typeface="Cambria Math" panose="02040503050406030204" pitchFamily="18" charset="0"/>
                                </a:rPr>
                                <m:t>𝑷</m:t>
                              </m:r>
                            </m:e>
                          </m:d>
                        </m:e>
                      </m:d>
                    </m:oMath>
                  </m:oMathPara>
                </a14:m>
                <a:endParaRPr lang="en-US" altLang="zh-CN" b="0" i="1" dirty="0" smtClean="0">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𝑎𝑛𝑡𝑒𝑛𝑛𝑎</m:t>
                          </m:r>
                        </m:sub>
                      </m:sSub>
                    </m:oMath>
                  </m:oMathPara>
                </a14:m>
                <a:endParaRPr lang="en-US" altLang="zh-CN" b="0" i="1" dirty="0" smtClean="0"/>
              </a:p>
              <a:p>
                <a:pPr>
                  <a:lnSpc>
                    <a:spcPct val="150000"/>
                  </a:lnSpc>
                </a:pPr>
                <a:r>
                  <a:rPr lang="zh-CN" altLang="en-US" dirty="0" smtClean="0"/>
                  <a:t>目标尺寸可由：</a:t>
                </a:r>
                <a:endParaRPr lang="en-US" altLang="zh-CN" dirty="0" smtClean="0"/>
              </a:p>
              <a:p>
                <a:pPr>
                  <a:lnSpc>
                    <a:spcPct val="150000"/>
                  </a:lnSpc>
                </a:pPr>
                <a14:m>
                  <m:oMathPara xmlns:m="http://schemas.openxmlformats.org/officeDocument/2006/math">
                    <m:oMathParaPr>
                      <m:jc m:val="centerGroup"/>
                    </m:oMathParaPr>
                    <m:oMath xmlns:m="http://schemas.openxmlformats.org/officeDocument/2006/math">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𝑠</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4</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den>
                      </m:f>
                      <m:nary>
                        <m:naryPr>
                          <m:chr m:val="∑"/>
                          <m:subHide m:val="on"/>
                          <m:supHide m:val="on"/>
                          <m:ctrlPr>
                            <a:rPr lang="en-US" altLang="zh-CN" b="0" i="1" smtClean="0">
                              <a:latin typeface="Cambria Math" panose="02040503050406030204" pitchFamily="18" charset="0"/>
                            </a:rPr>
                          </m:ctrlPr>
                        </m:naryPr>
                        <m:sub/>
                        <m:sup/>
                        <m:e>
                          <m:r>
                            <a:rPr lang="en-US" altLang="zh-CN" b="1" i="1" smtClean="0">
                              <a:latin typeface="Cambria Math" panose="02040503050406030204" pitchFamily="18" charset="0"/>
                            </a:rPr>
                            <m:t>𝑷</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𝑎𝑛𝑡𝑒𝑛𝑛𝑎</m:t>
                              </m:r>
                            </m:sub>
                          </m:sSub>
                        </m:e>
                      </m:nary>
                    </m:oMath>
                  </m:oMathPara>
                </a14:m>
                <a:endParaRPr lang="en-US" altLang="zh-CN" b="0" dirty="0" smtClean="0"/>
              </a:p>
            </p:txBody>
          </p:sp>
        </mc:Choice>
        <mc:Fallback>
          <p:sp>
            <p:nvSpPr>
              <p:cNvPr id="6" name="文本框 5"/>
              <p:cNvSpPr txBox="1">
                <a:spLocks noRot="1" noChangeAspect="1" noMove="1" noResize="1" noEditPoints="1" noAdjustHandles="1" noChangeArrowheads="1" noChangeShapeType="1" noTextEdit="1"/>
              </p:cNvSpPr>
              <p:nvPr/>
            </p:nvSpPr>
            <p:spPr>
              <a:xfrm>
                <a:off x="5652120" y="1196752"/>
                <a:ext cx="3312368" cy="4060471"/>
              </a:xfrm>
              <a:prstGeom prst="rect">
                <a:avLst/>
              </a:prstGeom>
              <a:blipFill>
                <a:blip r:embed="rId3"/>
                <a:stretch>
                  <a:fillRect l="-1471" r="-3676"/>
                </a:stretch>
              </a:blipFill>
            </p:spPr>
            <p:txBody>
              <a:bodyPr/>
              <a:lstStyle/>
              <a:p>
                <a:r>
                  <a:rPr lang="zh-CN" altLang="en-US">
                    <a:noFill/>
                  </a:rPr>
                  <a:t> </a:t>
                </a:r>
              </a:p>
            </p:txBody>
          </p:sp>
        </mc:Fallback>
      </mc:AlternateContent>
      <p:sp>
        <p:nvSpPr>
          <p:cNvPr id="7" name="文本框 6"/>
          <p:cNvSpPr txBox="1"/>
          <p:nvPr/>
        </p:nvSpPr>
        <p:spPr>
          <a:xfrm>
            <a:off x="1331640" y="4941168"/>
            <a:ext cx="3416320" cy="369332"/>
          </a:xfrm>
          <a:prstGeom prst="rect">
            <a:avLst/>
          </a:prstGeom>
          <a:noFill/>
        </p:spPr>
        <p:txBody>
          <a:bodyPr wrap="none" rtlCol="0">
            <a:spAutoFit/>
          </a:bodyPr>
          <a:lstStyle/>
          <a:p>
            <a:r>
              <a:rPr lang="en-US" altLang="zh-CN" dirty="0" smtClean="0">
                <a:latin typeface="仿宋" panose="02010609060101010101" pitchFamily="49" charset="-122"/>
                <a:ea typeface="仿宋" panose="02010609060101010101" pitchFamily="49" charset="-122"/>
              </a:rPr>
              <a:t>B</a:t>
            </a:r>
            <a:r>
              <a:rPr lang="zh-CN" altLang="en-US" dirty="0" smtClean="0">
                <a:latin typeface="仿宋" panose="02010609060101010101" pitchFamily="49" charset="-122"/>
                <a:ea typeface="仿宋" panose="02010609060101010101" pitchFamily="49" charset="-122"/>
              </a:rPr>
              <a:t>扫图像及其对应材质预测曲线</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8467552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1832553" cy="584775"/>
          </a:xfrm>
          <a:prstGeom prst="rect">
            <a:avLst/>
          </a:prstGeom>
          <a:noFill/>
          <a:ln w="9525">
            <a:noFill/>
            <a:miter lim="800000"/>
            <a:headEnd/>
            <a:tailEnd/>
          </a:ln>
        </p:spPr>
        <p:txBody>
          <a:bodyPr wrap="none">
            <a:spAutoFit/>
          </a:bodyPr>
          <a:lstStyle/>
          <a:p>
            <a:r>
              <a:rPr lang="zh-CN" altLang="en-US" sz="3200" b="1" dirty="0" smtClean="0"/>
              <a:t>结果分析</a:t>
            </a:r>
            <a:endParaRPr lang="zh-CN" altLang="en-US" sz="3200" b="1" dirty="0" smtClean="0"/>
          </a:p>
        </p:txBody>
      </p:sp>
      <p:pic>
        <p:nvPicPr>
          <p:cNvPr id="5" name="图片 4"/>
          <p:cNvPicPr>
            <a:picLocks noChangeAspect="1"/>
          </p:cNvPicPr>
          <p:nvPr/>
        </p:nvPicPr>
        <p:blipFill>
          <a:blip r:embed="rId3"/>
          <a:stretch>
            <a:fillRect/>
          </a:stretch>
        </p:blipFill>
        <p:spPr>
          <a:xfrm>
            <a:off x="971600" y="1988840"/>
            <a:ext cx="7025406" cy="4248472"/>
          </a:xfrm>
          <a:prstGeom prst="rect">
            <a:avLst/>
          </a:prstGeom>
        </p:spPr>
      </p:pic>
      <p:sp>
        <p:nvSpPr>
          <p:cNvPr id="6" name="文本框 5"/>
          <p:cNvSpPr txBox="1"/>
          <p:nvPr/>
        </p:nvSpPr>
        <p:spPr>
          <a:xfrm>
            <a:off x="3635896" y="6309320"/>
            <a:ext cx="2031325" cy="369332"/>
          </a:xfrm>
          <a:prstGeom prst="rect">
            <a:avLst/>
          </a:prstGeom>
          <a:noFill/>
        </p:spPr>
        <p:txBody>
          <a:bodyPr wrap="none" rtlCol="0">
            <a:spAutoFit/>
          </a:bodyPr>
          <a:lstStyle/>
          <a:p>
            <a:r>
              <a:rPr lang="zh-CN" altLang="en-US">
                <a:latin typeface="仿宋" panose="02010609060101010101" pitchFamily="49" charset="-122"/>
                <a:ea typeface="仿宋" panose="02010609060101010101" pitchFamily="49" charset="-122"/>
              </a:rPr>
              <a:t>目标材质预测结果</a:t>
            </a:r>
            <a:endParaRPr lang="zh-CN" altLang="en-US" dirty="0">
              <a:latin typeface="仿宋" panose="02010609060101010101" pitchFamily="49" charset="-122"/>
              <a:ea typeface="仿宋" panose="02010609060101010101" pitchFamily="49" charset="-122"/>
            </a:endParaRPr>
          </a:p>
        </p:txBody>
      </p:sp>
      <p:sp>
        <p:nvSpPr>
          <p:cNvPr id="7" name="文本框 6"/>
          <p:cNvSpPr txBox="1"/>
          <p:nvPr/>
        </p:nvSpPr>
        <p:spPr>
          <a:xfrm>
            <a:off x="827584" y="1196752"/>
            <a:ext cx="7704856" cy="456535"/>
          </a:xfrm>
          <a:prstGeom prst="rect">
            <a:avLst/>
          </a:prstGeom>
          <a:noFill/>
        </p:spPr>
        <p:txBody>
          <a:bodyPr wrap="square" rtlCol="0">
            <a:spAutoFit/>
          </a:bodyPr>
          <a:lstStyle/>
          <a:p>
            <a:pPr>
              <a:lnSpc>
                <a:spcPct val="150000"/>
              </a:lnSpc>
            </a:pPr>
            <a:r>
              <a:rPr lang="zh-CN" altLang="en-US" dirty="0" smtClean="0"/>
              <a:t>目标材质的预测：正确率</a:t>
            </a:r>
            <a:r>
              <a:rPr lang="en-US" altLang="zh-CN" dirty="0" smtClean="0"/>
              <a:t>95%</a:t>
            </a:r>
            <a:endParaRPr lang="en-US" altLang="zh-CN" dirty="0"/>
          </a:p>
        </p:txBody>
      </p:sp>
      <p:cxnSp>
        <p:nvCxnSpPr>
          <p:cNvPr id="9" name="直接箭头连接符 8"/>
          <p:cNvCxnSpPr/>
          <p:nvPr/>
        </p:nvCxnSpPr>
        <p:spPr>
          <a:xfrm flipH="1">
            <a:off x="5940152" y="1628800"/>
            <a:ext cx="216024" cy="1296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012160" y="1196752"/>
            <a:ext cx="1826141" cy="369332"/>
          </a:xfrm>
          <a:prstGeom prst="rect">
            <a:avLst/>
          </a:prstGeom>
          <a:noFill/>
        </p:spPr>
        <p:txBody>
          <a:bodyPr wrap="none" rtlCol="0">
            <a:spAutoFit/>
          </a:bodyPr>
          <a:lstStyle/>
          <a:p>
            <a:r>
              <a:rPr lang="zh-CN" altLang="en-US" dirty="0" smtClean="0"/>
              <a:t>第</a:t>
            </a:r>
            <a:r>
              <a:rPr lang="en-US" altLang="zh-CN" dirty="0" smtClean="0"/>
              <a:t>13</a:t>
            </a:r>
            <a:r>
              <a:rPr lang="zh-CN" altLang="en-US" dirty="0" smtClean="0"/>
              <a:t>组结果错误</a:t>
            </a:r>
            <a:endParaRPr lang="zh-CN" altLang="en-US" dirty="0"/>
          </a:p>
        </p:txBody>
      </p:sp>
    </p:spTree>
    <p:extLst>
      <p:ext uri="{BB962C8B-B14F-4D97-AF65-F5344CB8AC3E}">
        <p14:creationId xmlns:p14="http://schemas.microsoft.com/office/powerpoint/2010/main" val="1702481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0"/>
          <p:cNvPicPr>
            <a:picLocks noChangeAspect="1" noChangeArrowheads="1"/>
          </p:cNvPicPr>
          <p:nvPr/>
        </p:nvPicPr>
        <p:blipFill>
          <a:blip r:embed="rId2" cstate="print"/>
          <a:srcRect/>
          <a:stretch>
            <a:fillRect/>
          </a:stretch>
        </p:blipFill>
        <p:spPr bwMode="auto">
          <a:xfrm>
            <a:off x="0" y="49609"/>
            <a:ext cx="9144000" cy="6835775"/>
          </a:xfrm>
          <a:prstGeom prst="rect">
            <a:avLst/>
          </a:prstGeom>
          <a:noFill/>
          <a:ln w="9525">
            <a:noFill/>
            <a:miter lim="800000"/>
            <a:headEnd/>
            <a:tailEnd/>
          </a:ln>
        </p:spPr>
      </p:pic>
      <p:pic>
        <p:nvPicPr>
          <p:cNvPr id="6158" name="Picture 2"/>
          <p:cNvPicPr>
            <a:picLocks noChangeAspect="1" noChangeArrowheads="1"/>
          </p:cNvPicPr>
          <p:nvPr/>
        </p:nvPicPr>
        <p:blipFill>
          <a:blip r:embed="rId3" cstate="print"/>
          <a:srcRect/>
          <a:stretch>
            <a:fillRect/>
          </a:stretch>
        </p:blipFill>
        <p:spPr bwMode="auto">
          <a:xfrm>
            <a:off x="0" y="0"/>
            <a:ext cx="9144000" cy="928688"/>
          </a:xfrm>
          <a:prstGeom prst="rect">
            <a:avLst/>
          </a:prstGeom>
          <a:noFill/>
          <a:ln w="9525">
            <a:noFill/>
            <a:miter lim="800000"/>
            <a:headEnd/>
            <a:tailEnd/>
          </a:ln>
        </p:spPr>
      </p:pic>
      <p:sp>
        <p:nvSpPr>
          <p:cNvPr id="6153" name="TextBox 12"/>
          <p:cNvSpPr txBox="1">
            <a:spLocks noChangeArrowheads="1"/>
          </p:cNvSpPr>
          <p:nvPr/>
        </p:nvSpPr>
        <p:spPr bwMode="auto">
          <a:xfrm>
            <a:off x="1142976" y="201594"/>
            <a:ext cx="1826141" cy="584775"/>
          </a:xfrm>
          <a:prstGeom prst="rect">
            <a:avLst/>
          </a:prstGeom>
          <a:noFill/>
          <a:ln w="9525">
            <a:noFill/>
            <a:miter lim="800000"/>
            <a:headEnd/>
            <a:tailEnd/>
          </a:ln>
        </p:spPr>
        <p:txBody>
          <a:bodyPr wrap="none">
            <a:spAutoFit/>
          </a:bodyPr>
          <a:lstStyle/>
          <a:p>
            <a:pPr lvl="0"/>
            <a:r>
              <a:rPr lang="zh-CN" altLang="en-US" sz="3200" dirty="0" smtClean="0">
                <a:latin typeface="黑体" panose="02010609060101010101" pitchFamily="49" charset="-122"/>
              </a:rPr>
              <a:t>课题背景</a:t>
            </a:r>
            <a:endParaRPr lang="zh-CN" altLang="en-US" sz="3200" dirty="0">
              <a:latin typeface="黑体" panose="02010609060101010101" pitchFamily="49" charset="-122"/>
            </a:endParaRPr>
          </a:p>
        </p:txBody>
      </p:sp>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1860" name="AutoShape 4"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descr="d:\Backup\桌面\timg (6).png"/>
          <p:cNvPicPr>
            <a:picLocks noChangeAspect="1" noChangeArrowheads="1"/>
          </p:cNvPicPr>
          <p:nvPr/>
        </p:nvPicPr>
        <p:blipFill>
          <a:blip r:embed="rId4" cstate="print"/>
          <a:srcRect/>
          <a:stretch>
            <a:fillRect/>
          </a:stretch>
        </p:blipFill>
        <p:spPr bwMode="auto">
          <a:xfrm>
            <a:off x="123089" y="26377"/>
            <a:ext cx="857231" cy="857231"/>
          </a:xfrm>
          <a:prstGeom prst="rect">
            <a:avLst/>
          </a:prstGeom>
          <a:noFill/>
        </p:spPr>
      </p:pic>
      <p:sp>
        <p:nvSpPr>
          <p:cNvPr id="409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7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p:cNvSpPr txBox="1"/>
          <p:nvPr/>
        </p:nvSpPr>
        <p:spPr>
          <a:xfrm>
            <a:off x="1475656" y="1484784"/>
            <a:ext cx="6408712" cy="4524315"/>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sz="2400" dirty="0" smtClean="0"/>
              <a:t>环境复杂、</a:t>
            </a:r>
            <a:r>
              <a:rPr lang="zh-CN" altLang="en-US" sz="2400" dirty="0" smtClean="0">
                <a:solidFill>
                  <a:srgbClr val="FF0000"/>
                </a:solidFill>
              </a:rPr>
              <a:t>衰减剧烈</a:t>
            </a:r>
            <a:r>
              <a:rPr lang="zh-CN" altLang="en-US" sz="2400" dirty="0" smtClean="0"/>
              <a:t>、</a:t>
            </a:r>
            <a:r>
              <a:rPr lang="zh-CN" altLang="en-US" sz="2400" dirty="0" smtClean="0">
                <a:solidFill>
                  <a:srgbClr val="FF0000"/>
                </a:solidFill>
              </a:rPr>
              <a:t>不均匀</a:t>
            </a:r>
            <a:r>
              <a:rPr lang="zh-CN" altLang="en-US" sz="2400" dirty="0" smtClean="0"/>
              <a:t>性导致给探地雷达数据处理带来困难</a:t>
            </a:r>
            <a:endParaRPr lang="en-US" altLang="zh-CN" sz="2400" dirty="0" smtClean="0"/>
          </a:p>
          <a:p>
            <a:pPr marL="285750" indent="-285750">
              <a:lnSpc>
                <a:spcPct val="200000"/>
              </a:lnSpc>
              <a:buFont typeface="Arial" panose="020B0604020202020204" pitchFamily="34" charset="0"/>
              <a:buChar char="•"/>
            </a:pPr>
            <a:r>
              <a:rPr lang="zh-CN" altLang="en-US" sz="2400" dirty="0" smtClean="0"/>
              <a:t>传统数据处理方法需要根据环境特定和目标特性选择参数，对工程人员</a:t>
            </a:r>
            <a:r>
              <a:rPr lang="zh-CN" altLang="en-US" sz="2400" dirty="0" smtClean="0">
                <a:solidFill>
                  <a:srgbClr val="FF0000"/>
                </a:solidFill>
              </a:rPr>
              <a:t>要求高</a:t>
            </a:r>
            <a:endParaRPr lang="en-US" altLang="zh-CN" sz="2400" dirty="0" smtClean="0">
              <a:solidFill>
                <a:srgbClr val="FF0000"/>
              </a:solidFill>
            </a:endParaRPr>
          </a:p>
          <a:p>
            <a:pPr marL="285750" indent="-285750">
              <a:lnSpc>
                <a:spcPct val="200000"/>
              </a:lnSpc>
              <a:buFont typeface="Arial" panose="020B0604020202020204" pitchFamily="34" charset="0"/>
              <a:buChar char="•"/>
            </a:pPr>
            <a:r>
              <a:rPr lang="zh-CN" altLang="en-US" sz="2400" dirty="0" smtClean="0">
                <a:solidFill>
                  <a:srgbClr val="FF0000"/>
                </a:solidFill>
              </a:rPr>
              <a:t>深度学习</a:t>
            </a:r>
            <a:r>
              <a:rPr lang="zh-CN" altLang="en-US" sz="2400" dirty="0" smtClean="0"/>
              <a:t>能从数据提取高阶</a:t>
            </a:r>
            <a:r>
              <a:rPr lang="zh-CN" altLang="en-US" sz="2400" dirty="0" smtClean="0">
                <a:solidFill>
                  <a:srgbClr val="FF0000"/>
                </a:solidFill>
              </a:rPr>
              <a:t>特征</a:t>
            </a:r>
            <a:r>
              <a:rPr lang="zh-CN" altLang="en-US" sz="2400" dirty="0" smtClean="0"/>
              <a:t>，且适用于探</a:t>
            </a:r>
            <a:r>
              <a:rPr lang="zh-CN" altLang="en-US" sz="2400" dirty="0"/>
              <a:t>地雷达</a:t>
            </a:r>
            <a:r>
              <a:rPr lang="en-US" altLang="zh-CN" sz="2400" dirty="0">
                <a:solidFill>
                  <a:srgbClr val="FF0000"/>
                </a:solidFill>
              </a:rPr>
              <a:t>B</a:t>
            </a:r>
            <a:r>
              <a:rPr lang="zh-CN" altLang="en-US" sz="2400" dirty="0">
                <a:solidFill>
                  <a:srgbClr val="FF0000"/>
                </a:solidFill>
              </a:rPr>
              <a:t>扫</a:t>
            </a:r>
            <a:r>
              <a:rPr lang="zh-CN" altLang="en-US" sz="2400" dirty="0" smtClean="0"/>
              <a:t>图像</a:t>
            </a:r>
            <a:endParaRPr lang="en-US" altLang="zh-CN" sz="2400" dirty="0" smtClean="0">
              <a:solidFill>
                <a:srgbClr val="FF000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1832553" cy="584775"/>
          </a:xfrm>
          <a:prstGeom prst="rect">
            <a:avLst/>
          </a:prstGeom>
          <a:noFill/>
          <a:ln w="9525">
            <a:noFill/>
            <a:miter lim="800000"/>
            <a:headEnd/>
            <a:tailEnd/>
          </a:ln>
        </p:spPr>
        <p:txBody>
          <a:bodyPr wrap="none">
            <a:spAutoFit/>
          </a:bodyPr>
          <a:lstStyle/>
          <a:p>
            <a:r>
              <a:rPr lang="zh-CN" altLang="en-US" sz="3200" b="1" dirty="0" smtClean="0"/>
              <a:t>结果分析</a:t>
            </a:r>
            <a:endParaRPr lang="zh-CN" altLang="en-US" sz="3200" b="1" dirty="0" smtClean="0"/>
          </a:p>
        </p:txBody>
      </p:sp>
      <p:sp>
        <p:nvSpPr>
          <p:cNvPr id="6" name="文本框 5"/>
          <p:cNvSpPr txBox="1"/>
          <p:nvPr/>
        </p:nvSpPr>
        <p:spPr>
          <a:xfrm>
            <a:off x="3635896" y="6309320"/>
            <a:ext cx="2492990"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目标水平位置预测</a:t>
            </a:r>
            <a:r>
              <a:rPr lang="zh-CN" altLang="en-US" dirty="0">
                <a:latin typeface="仿宋" panose="02010609060101010101" pitchFamily="49" charset="-122"/>
                <a:ea typeface="仿宋" panose="02010609060101010101" pitchFamily="49" charset="-122"/>
              </a:rPr>
              <a:t>结果</a:t>
            </a:r>
            <a:endParaRPr lang="zh-CN" altLang="en-US" dirty="0">
              <a:latin typeface="仿宋" panose="02010609060101010101" pitchFamily="49" charset="-122"/>
              <a:ea typeface="仿宋" panose="02010609060101010101" pitchFamily="49" charset="-122"/>
            </a:endParaRPr>
          </a:p>
        </p:txBody>
      </p:sp>
      <p:sp>
        <p:nvSpPr>
          <p:cNvPr id="7" name="文本框 6"/>
          <p:cNvSpPr txBox="1"/>
          <p:nvPr/>
        </p:nvSpPr>
        <p:spPr>
          <a:xfrm>
            <a:off x="971600" y="1268760"/>
            <a:ext cx="7704856" cy="507831"/>
          </a:xfrm>
          <a:prstGeom prst="rect">
            <a:avLst/>
          </a:prstGeom>
          <a:noFill/>
        </p:spPr>
        <p:txBody>
          <a:bodyPr wrap="square" rtlCol="0">
            <a:spAutoFit/>
          </a:bodyPr>
          <a:lstStyle/>
          <a:p>
            <a:pPr>
              <a:lnSpc>
                <a:spcPct val="150000"/>
              </a:lnSpc>
            </a:pPr>
            <a:r>
              <a:rPr lang="zh-CN" altLang="en-US" dirty="0" smtClean="0"/>
              <a:t>目标水平位置的预测：相对误差</a:t>
            </a:r>
            <a:r>
              <a:rPr lang="en-US" altLang="zh-CN" dirty="0" smtClean="0"/>
              <a:t>2.3%</a:t>
            </a:r>
            <a:endParaRPr lang="en-US" altLang="zh-CN" dirty="0"/>
          </a:p>
        </p:txBody>
      </p:sp>
      <p:pic>
        <p:nvPicPr>
          <p:cNvPr id="2" name="图片 1"/>
          <p:cNvPicPr>
            <a:picLocks noChangeAspect="1"/>
          </p:cNvPicPr>
          <p:nvPr/>
        </p:nvPicPr>
        <p:blipFill>
          <a:blip r:embed="rId3"/>
          <a:stretch>
            <a:fillRect/>
          </a:stretch>
        </p:blipFill>
        <p:spPr>
          <a:xfrm>
            <a:off x="1115616" y="2015348"/>
            <a:ext cx="7252908" cy="4293971"/>
          </a:xfrm>
          <a:prstGeom prst="rect">
            <a:avLst/>
          </a:prstGeom>
        </p:spPr>
      </p:pic>
    </p:spTree>
    <p:extLst>
      <p:ext uri="{BB962C8B-B14F-4D97-AF65-F5344CB8AC3E}">
        <p14:creationId xmlns:p14="http://schemas.microsoft.com/office/powerpoint/2010/main" val="3283964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1832553" cy="584775"/>
          </a:xfrm>
          <a:prstGeom prst="rect">
            <a:avLst/>
          </a:prstGeom>
          <a:noFill/>
          <a:ln w="9525">
            <a:noFill/>
            <a:miter lim="800000"/>
            <a:headEnd/>
            <a:tailEnd/>
          </a:ln>
        </p:spPr>
        <p:txBody>
          <a:bodyPr wrap="none">
            <a:spAutoFit/>
          </a:bodyPr>
          <a:lstStyle/>
          <a:p>
            <a:r>
              <a:rPr lang="zh-CN" altLang="en-US" sz="3200" b="1" dirty="0" smtClean="0"/>
              <a:t>结果分析</a:t>
            </a:r>
            <a:endParaRPr lang="zh-CN" altLang="en-US" sz="3200" b="1" dirty="0" smtClean="0"/>
          </a:p>
        </p:txBody>
      </p:sp>
      <p:sp>
        <p:nvSpPr>
          <p:cNvPr id="6" name="文本框 5"/>
          <p:cNvSpPr txBox="1"/>
          <p:nvPr/>
        </p:nvSpPr>
        <p:spPr>
          <a:xfrm>
            <a:off x="3635896" y="6309320"/>
            <a:ext cx="2031325"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目标尺寸预测</a:t>
            </a:r>
            <a:r>
              <a:rPr lang="zh-CN" altLang="en-US" dirty="0">
                <a:latin typeface="仿宋" panose="02010609060101010101" pitchFamily="49" charset="-122"/>
                <a:ea typeface="仿宋" panose="02010609060101010101" pitchFamily="49" charset="-122"/>
              </a:rPr>
              <a:t>结果</a:t>
            </a:r>
            <a:endParaRPr lang="zh-CN" altLang="en-US" dirty="0">
              <a:latin typeface="仿宋" panose="02010609060101010101" pitchFamily="49" charset="-122"/>
              <a:ea typeface="仿宋" panose="02010609060101010101" pitchFamily="49" charset="-122"/>
            </a:endParaRPr>
          </a:p>
        </p:txBody>
      </p:sp>
      <p:sp>
        <p:nvSpPr>
          <p:cNvPr id="7" name="文本框 6"/>
          <p:cNvSpPr txBox="1"/>
          <p:nvPr/>
        </p:nvSpPr>
        <p:spPr>
          <a:xfrm>
            <a:off x="971600" y="1268760"/>
            <a:ext cx="7704856" cy="507831"/>
          </a:xfrm>
          <a:prstGeom prst="rect">
            <a:avLst/>
          </a:prstGeom>
          <a:noFill/>
        </p:spPr>
        <p:txBody>
          <a:bodyPr wrap="square" rtlCol="0">
            <a:spAutoFit/>
          </a:bodyPr>
          <a:lstStyle/>
          <a:p>
            <a:pPr>
              <a:lnSpc>
                <a:spcPct val="150000"/>
              </a:lnSpc>
            </a:pPr>
            <a:r>
              <a:rPr lang="zh-CN" altLang="en-US" dirty="0" smtClean="0"/>
              <a:t>目标尺寸的预测：相对误差</a:t>
            </a:r>
            <a:r>
              <a:rPr lang="en-US" altLang="zh-CN" dirty="0" smtClean="0"/>
              <a:t>8.1%</a:t>
            </a:r>
            <a:endParaRPr lang="en-US" altLang="zh-CN" dirty="0"/>
          </a:p>
        </p:txBody>
      </p:sp>
      <p:pic>
        <p:nvPicPr>
          <p:cNvPr id="3" name="图片 2"/>
          <p:cNvPicPr>
            <a:picLocks noChangeAspect="1"/>
          </p:cNvPicPr>
          <p:nvPr/>
        </p:nvPicPr>
        <p:blipFill>
          <a:blip r:embed="rId3"/>
          <a:stretch>
            <a:fillRect/>
          </a:stretch>
        </p:blipFill>
        <p:spPr>
          <a:xfrm>
            <a:off x="1187624" y="1916832"/>
            <a:ext cx="6992867" cy="4223414"/>
          </a:xfrm>
          <a:prstGeom prst="rect">
            <a:avLst/>
          </a:prstGeom>
        </p:spPr>
      </p:pic>
      <p:cxnSp>
        <p:nvCxnSpPr>
          <p:cNvPr id="8" name="直接箭头连接符 7"/>
          <p:cNvCxnSpPr/>
          <p:nvPr/>
        </p:nvCxnSpPr>
        <p:spPr>
          <a:xfrm flipH="1">
            <a:off x="6084168" y="1700808"/>
            <a:ext cx="72008" cy="18722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940152" y="1340768"/>
            <a:ext cx="3036409" cy="369332"/>
          </a:xfrm>
          <a:prstGeom prst="rect">
            <a:avLst/>
          </a:prstGeom>
          <a:noFill/>
        </p:spPr>
        <p:txBody>
          <a:bodyPr wrap="none" rtlCol="0">
            <a:spAutoFit/>
          </a:bodyPr>
          <a:lstStyle/>
          <a:p>
            <a:r>
              <a:rPr lang="zh-CN" altLang="en-US" dirty="0" smtClean="0"/>
              <a:t>第十三组结果出现较大偏差</a:t>
            </a:r>
            <a:endParaRPr lang="zh-CN" altLang="en-US" dirty="0"/>
          </a:p>
        </p:txBody>
      </p:sp>
    </p:spTree>
    <p:extLst>
      <p:ext uri="{BB962C8B-B14F-4D97-AF65-F5344CB8AC3E}">
        <p14:creationId xmlns:p14="http://schemas.microsoft.com/office/powerpoint/2010/main" val="422678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1832553" cy="584775"/>
          </a:xfrm>
          <a:prstGeom prst="rect">
            <a:avLst/>
          </a:prstGeom>
          <a:noFill/>
          <a:ln w="9525">
            <a:noFill/>
            <a:miter lim="800000"/>
            <a:headEnd/>
            <a:tailEnd/>
          </a:ln>
        </p:spPr>
        <p:txBody>
          <a:bodyPr wrap="none">
            <a:spAutoFit/>
          </a:bodyPr>
          <a:lstStyle/>
          <a:p>
            <a:r>
              <a:rPr lang="zh-CN" altLang="en-US" sz="3200" b="1" dirty="0" smtClean="0"/>
              <a:t>结果分析</a:t>
            </a:r>
            <a:endParaRPr lang="zh-CN" altLang="en-US" sz="3200" b="1" dirty="0" smtClean="0"/>
          </a:p>
        </p:txBody>
      </p:sp>
      <p:sp>
        <p:nvSpPr>
          <p:cNvPr id="6" name="文本框 5"/>
          <p:cNvSpPr txBox="1"/>
          <p:nvPr/>
        </p:nvSpPr>
        <p:spPr>
          <a:xfrm>
            <a:off x="3635896" y="6309320"/>
            <a:ext cx="2031325"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目标深度预测</a:t>
            </a:r>
            <a:r>
              <a:rPr lang="zh-CN" altLang="en-US" dirty="0">
                <a:latin typeface="仿宋" panose="02010609060101010101" pitchFamily="49" charset="-122"/>
                <a:ea typeface="仿宋" panose="02010609060101010101" pitchFamily="49" charset="-122"/>
              </a:rPr>
              <a:t>结果</a:t>
            </a:r>
            <a:endParaRPr lang="zh-CN" altLang="en-US" dirty="0">
              <a:latin typeface="仿宋" panose="02010609060101010101" pitchFamily="49" charset="-122"/>
              <a:ea typeface="仿宋" panose="02010609060101010101" pitchFamily="49" charset="-122"/>
            </a:endParaRPr>
          </a:p>
        </p:txBody>
      </p:sp>
      <p:sp>
        <p:nvSpPr>
          <p:cNvPr id="7" name="文本框 6"/>
          <p:cNvSpPr txBox="1"/>
          <p:nvPr/>
        </p:nvSpPr>
        <p:spPr>
          <a:xfrm>
            <a:off x="971600" y="1268760"/>
            <a:ext cx="7704856" cy="507831"/>
          </a:xfrm>
          <a:prstGeom prst="rect">
            <a:avLst/>
          </a:prstGeom>
          <a:noFill/>
        </p:spPr>
        <p:txBody>
          <a:bodyPr wrap="square" rtlCol="0">
            <a:spAutoFit/>
          </a:bodyPr>
          <a:lstStyle/>
          <a:p>
            <a:pPr>
              <a:lnSpc>
                <a:spcPct val="150000"/>
              </a:lnSpc>
            </a:pPr>
            <a:r>
              <a:rPr lang="zh-CN" altLang="en-US" dirty="0" smtClean="0"/>
              <a:t>目标深度的预测：相对误差</a:t>
            </a:r>
            <a:r>
              <a:rPr lang="en-US" altLang="zh-CN" dirty="0"/>
              <a:t>3</a:t>
            </a:r>
            <a:r>
              <a:rPr lang="en-US" altLang="zh-CN" dirty="0" smtClean="0"/>
              <a:t>.1%</a:t>
            </a:r>
            <a:endParaRPr lang="en-US" altLang="zh-CN" dirty="0"/>
          </a:p>
        </p:txBody>
      </p:sp>
      <p:pic>
        <p:nvPicPr>
          <p:cNvPr id="2" name="图片 1"/>
          <p:cNvPicPr>
            <a:picLocks noChangeAspect="1"/>
          </p:cNvPicPr>
          <p:nvPr/>
        </p:nvPicPr>
        <p:blipFill>
          <a:blip r:embed="rId3"/>
          <a:stretch>
            <a:fillRect/>
          </a:stretch>
        </p:blipFill>
        <p:spPr>
          <a:xfrm>
            <a:off x="1043608" y="1988840"/>
            <a:ext cx="7001232" cy="4196275"/>
          </a:xfrm>
          <a:prstGeom prst="rect">
            <a:avLst/>
          </a:prstGeom>
        </p:spPr>
      </p:pic>
    </p:spTree>
    <p:extLst>
      <p:ext uri="{BB962C8B-B14F-4D97-AF65-F5344CB8AC3E}">
        <p14:creationId xmlns:p14="http://schemas.microsoft.com/office/powerpoint/2010/main" val="4510221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1832553" cy="584775"/>
          </a:xfrm>
          <a:prstGeom prst="rect">
            <a:avLst/>
          </a:prstGeom>
          <a:noFill/>
          <a:ln w="9525">
            <a:noFill/>
            <a:miter lim="800000"/>
            <a:headEnd/>
            <a:tailEnd/>
          </a:ln>
        </p:spPr>
        <p:txBody>
          <a:bodyPr wrap="none">
            <a:spAutoFit/>
          </a:bodyPr>
          <a:lstStyle/>
          <a:p>
            <a:r>
              <a:rPr lang="zh-CN" altLang="en-US" sz="3200" b="1" dirty="0" smtClean="0"/>
              <a:t>结果分析</a:t>
            </a:r>
            <a:endParaRPr lang="zh-CN" altLang="en-US" sz="3200" b="1" dirty="0" smtClean="0"/>
          </a:p>
        </p:txBody>
      </p:sp>
      <p:pic>
        <p:nvPicPr>
          <p:cNvPr id="5" name="图片 4"/>
          <p:cNvPicPr>
            <a:picLocks noChangeAspect="1"/>
          </p:cNvPicPr>
          <p:nvPr/>
        </p:nvPicPr>
        <p:blipFill>
          <a:blip r:embed="rId2"/>
          <a:stretch>
            <a:fillRect/>
          </a:stretch>
        </p:blipFill>
        <p:spPr>
          <a:xfrm>
            <a:off x="1763688" y="1916832"/>
            <a:ext cx="5616624" cy="3420551"/>
          </a:xfrm>
          <a:prstGeom prst="rect">
            <a:avLst/>
          </a:prstGeom>
        </p:spPr>
      </p:pic>
      <p:sp>
        <p:nvSpPr>
          <p:cNvPr id="6" name="文本框 5"/>
          <p:cNvSpPr txBox="1"/>
          <p:nvPr/>
        </p:nvSpPr>
        <p:spPr>
          <a:xfrm>
            <a:off x="1259632" y="1412776"/>
            <a:ext cx="6904454" cy="369332"/>
          </a:xfrm>
          <a:prstGeom prst="rect">
            <a:avLst/>
          </a:prstGeom>
          <a:noFill/>
        </p:spPr>
        <p:txBody>
          <a:bodyPr wrap="none" rtlCol="0">
            <a:spAutoFit/>
          </a:bodyPr>
          <a:lstStyle/>
          <a:p>
            <a:r>
              <a:rPr lang="zh-CN" altLang="en-US" dirty="0" smtClean="0"/>
              <a:t>从前面结果，对于介质和尺寸的预测，第</a:t>
            </a:r>
            <a:r>
              <a:rPr lang="en-US" altLang="zh-CN" dirty="0" smtClean="0"/>
              <a:t>13</a:t>
            </a:r>
            <a:r>
              <a:rPr lang="zh-CN" altLang="en-US" dirty="0" smtClean="0"/>
              <a:t>组结果出现较大偏差：</a:t>
            </a:r>
            <a:endParaRPr lang="zh-CN" altLang="en-US" dirty="0"/>
          </a:p>
        </p:txBody>
      </p:sp>
      <p:sp>
        <p:nvSpPr>
          <p:cNvPr id="7" name="文本框 6"/>
          <p:cNvSpPr txBox="1"/>
          <p:nvPr/>
        </p:nvSpPr>
        <p:spPr>
          <a:xfrm>
            <a:off x="1403648" y="5877272"/>
            <a:ext cx="6120680" cy="646331"/>
          </a:xfrm>
          <a:prstGeom prst="rect">
            <a:avLst/>
          </a:prstGeom>
          <a:noFill/>
        </p:spPr>
        <p:txBody>
          <a:bodyPr wrap="square" rtlCol="0">
            <a:spAutoFit/>
          </a:bodyPr>
          <a:lstStyle/>
          <a:p>
            <a:r>
              <a:rPr lang="zh-CN" altLang="en-US" dirty="0" smtClean="0"/>
              <a:t>原因：模型中目标深度出现极端情况，目标反射与直达波混杂，使分类网络出现异常</a:t>
            </a:r>
            <a:endParaRPr lang="zh-CN" altLang="en-US" dirty="0"/>
          </a:p>
        </p:txBody>
      </p:sp>
      <p:sp>
        <p:nvSpPr>
          <p:cNvPr id="9" name="文本框 8"/>
          <p:cNvSpPr txBox="1"/>
          <p:nvPr/>
        </p:nvSpPr>
        <p:spPr>
          <a:xfrm>
            <a:off x="3491880" y="5373216"/>
            <a:ext cx="2723823"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第</a:t>
            </a:r>
            <a:r>
              <a:rPr lang="en-US" altLang="zh-CN" dirty="0" smtClean="0">
                <a:latin typeface="仿宋" panose="02010609060101010101" pitchFamily="49" charset="-122"/>
                <a:ea typeface="仿宋" panose="02010609060101010101" pitchFamily="49" charset="-122"/>
              </a:rPr>
              <a:t>13</a:t>
            </a:r>
            <a:r>
              <a:rPr lang="zh-CN" altLang="en-US" dirty="0" smtClean="0">
                <a:latin typeface="仿宋" panose="02010609060101010101" pitchFamily="49" charset="-122"/>
                <a:ea typeface="仿宋" panose="02010609060101010101" pitchFamily="49" charset="-122"/>
              </a:rPr>
              <a:t>组测试数据预测曲线</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623877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1832553" cy="584775"/>
          </a:xfrm>
          <a:prstGeom prst="rect">
            <a:avLst/>
          </a:prstGeom>
          <a:noFill/>
          <a:ln w="9525">
            <a:noFill/>
            <a:miter lim="800000"/>
            <a:headEnd/>
            <a:tailEnd/>
          </a:ln>
        </p:spPr>
        <p:txBody>
          <a:bodyPr wrap="none">
            <a:spAutoFit/>
          </a:bodyPr>
          <a:lstStyle/>
          <a:p>
            <a:r>
              <a:rPr lang="zh-CN" altLang="en-US" sz="3200" b="1" dirty="0" smtClean="0"/>
              <a:t>现场实验</a:t>
            </a:r>
            <a:endParaRPr lang="zh-CN" altLang="en-US" sz="3200" b="1" dirty="0" smtClean="0"/>
          </a:p>
        </p:txBody>
      </p:sp>
      <p:pic>
        <p:nvPicPr>
          <p:cNvPr id="5" name="图片 4"/>
          <p:cNvPicPr>
            <a:picLocks noChangeAspect="1"/>
          </p:cNvPicPr>
          <p:nvPr/>
        </p:nvPicPr>
        <p:blipFill>
          <a:blip r:embed="rId2"/>
          <a:stretch>
            <a:fillRect/>
          </a:stretch>
        </p:blipFill>
        <p:spPr>
          <a:xfrm>
            <a:off x="611560" y="1268760"/>
            <a:ext cx="3949634" cy="2183270"/>
          </a:xfrm>
          <a:prstGeom prst="rect">
            <a:avLst/>
          </a:prstGeom>
        </p:spPr>
      </p:pic>
      <p:pic>
        <p:nvPicPr>
          <p:cNvPr id="6" name="图片 5"/>
          <p:cNvPicPr>
            <a:picLocks noChangeAspect="1"/>
          </p:cNvPicPr>
          <p:nvPr/>
        </p:nvPicPr>
        <p:blipFill>
          <a:blip r:embed="rId3"/>
          <a:stretch>
            <a:fillRect/>
          </a:stretch>
        </p:blipFill>
        <p:spPr>
          <a:xfrm>
            <a:off x="611561" y="4077072"/>
            <a:ext cx="3960440" cy="2016224"/>
          </a:xfrm>
          <a:prstGeom prst="rect">
            <a:avLst/>
          </a:prstGeom>
        </p:spPr>
      </p:pic>
      <p:sp>
        <p:nvSpPr>
          <p:cNvPr id="7" name="文本框 6"/>
          <p:cNvSpPr txBox="1"/>
          <p:nvPr/>
        </p:nvSpPr>
        <p:spPr>
          <a:xfrm>
            <a:off x="1907704" y="3501008"/>
            <a:ext cx="1569660"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沙坑实验现场</a:t>
            </a:r>
            <a:endParaRPr lang="zh-CN" altLang="en-US" dirty="0">
              <a:latin typeface="仿宋" panose="02010609060101010101" pitchFamily="49" charset="-122"/>
              <a:ea typeface="仿宋" panose="02010609060101010101" pitchFamily="49" charset="-122"/>
            </a:endParaRPr>
          </a:p>
        </p:txBody>
      </p:sp>
      <p:sp>
        <p:nvSpPr>
          <p:cNvPr id="8" name="文本框 7"/>
          <p:cNvSpPr txBox="1"/>
          <p:nvPr/>
        </p:nvSpPr>
        <p:spPr>
          <a:xfrm>
            <a:off x="1763688" y="6165304"/>
            <a:ext cx="1800493"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沙坑实验示意图</a:t>
            </a:r>
            <a:endParaRPr lang="zh-CN" altLang="en-US" dirty="0">
              <a:latin typeface="仿宋" panose="02010609060101010101" pitchFamily="49" charset="-122"/>
              <a:ea typeface="仿宋" panose="02010609060101010101" pitchFamily="49" charset="-122"/>
            </a:endParaRPr>
          </a:p>
        </p:txBody>
      </p:sp>
      <p:sp>
        <p:nvSpPr>
          <p:cNvPr id="9" name="文本框 8"/>
          <p:cNvSpPr txBox="1"/>
          <p:nvPr/>
        </p:nvSpPr>
        <p:spPr>
          <a:xfrm>
            <a:off x="4788024" y="1268760"/>
            <a:ext cx="3888432" cy="4247317"/>
          </a:xfrm>
          <a:prstGeom prst="rect">
            <a:avLst/>
          </a:prstGeom>
          <a:noFill/>
        </p:spPr>
        <p:txBody>
          <a:bodyPr wrap="square" rtlCol="0">
            <a:spAutoFit/>
          </a:bodyPr>
          <a:lstStyle/>
          <a:p>
            <a:pPr>
              <a:lnSpc>
                <a:spcPct val="150000"/>
              </a:lnSpc>
            </a:pPr>
            <a:r>
              <a:rPr lang="zh-CN" altLang="en-US" dirty="0" smtClean="0"/>
              <a:t>沙坑实验概况：</a:t>
            </a:r>
            <a:endParaRPr lang="en-US" altLang="zh-CN" dirty="0" smtClean="0"/>
          </a:p>
          <a:p>
            <a:pPr marL="285750" indent="-285750">
              <a:lnSpc>
                <a:spcPct val="150000"/>
              </a:lnSpc>
              <a:buFont typeface="Arial" panose="020B0604020202020204" pitchFamily="34" charset="0"/>
              <a:buChar char="•"/>
            </a:pPr>
            <a:r>
              <a:rPr lang="zh-CN" altLang="en-US" dirty="0" smtClean="0"/>
              <a:t>天线：</a:t>
            </a:r>
            <a:r>
              <a:rPr lang="en-US" altLang="zh-CN" dirty="0" smtClean="0"/>
              <a:t>Vivaldi</a:t>
            </a:r>
            <a:r>
              <a:rPr lang="zh-CN" altLang="en-US" dirty="0" smtClean="0"/>
              <a:t>天线</a:t>
            </a:r>
            <a:endParaRPr lang="en-US" altLang="zh-CN" dirty="0" smtClean="0"/>
          </a:p>
          <a:p>
            <a:pPr marL="285750" indent="-285750">
              <a:lnSpc>
                <a:spcPct val="150000"/>
              </a:lnSpc>
              <a:buFont typeface="Arial" panose="020B0604020202020204" pitchFamily="34" charset="0"/>
              <a:buChar char="•"/>
            </a:pPr>
            <a:r>
              <a:rPr lang="zh-CN" altLang="en-US" dirty="0"/>
              <a:t>信号</a:t>
            </a:r>
            <a:r>
              <a:rPr lang="zh-CN" altLang="en-US" dirty="0" smtClean="0"/>
              <a:t>源：双极性高斯脉冲，中心频率</a:t>
            </a:r>
            <a:r>
              <a:rPr lang="en-US" altLang="zh-CN" dirty="0" smtClean="0"/>
              <a:t>210MHz</a:t>
            </a:r>
            <a:r>
              <a:rPr lang="zh-CN" altLang="en-US" dirty="0" smtClean="0"/>
              <a:t>，最大幅值</a:t>
            </a:r>
            <a:r>
              <a:rPr lang="en-US" altLang="zh-CN" dirty="0" smtClean="0"/>
              <a:t>830V</a:t>
            </a:r>
          </a:p>
          <a:p>
            <a:pPr marL="285750" indent="-285750">
              <a:lnSpc>
                <a:spcPct val="150000"/>
              </a:lnSpc>
              <a:buFont typeface="Arial" panose="020B0604020202020204" pitchFamily="34" charset="0"/>
              <a:buChar char="•"/>
            </a:pPr>
            <a:r>
              <a:rPr lang="zh-CN" altLang="en-US" dirty="0" smtClean="0"/>
              <a:t>目标：</a:t>
            </a:r>
            <a:r>
              <a:rPr lang="en-US" altLang="zh-CN" dirty="0" smtClean="0"/>
              <a:t>10x10cm</a:t>
            </a:r>
            <a:r>
              <a:rPr lang="zh-CN" altLang="en-US" dirty="0" smtClean="0"/>
              <a:t>铁板，深度约</a:t>
            </a:r>
            <a:r>
              <a:rPr lang="en-US" altLang="zh-CN" dirty="0" smtClean="0"/>
              <a:t>10cm</a:t>
            </a:r>
          </a:p>
          <a:p>
            <a:pPr marL="285750" indent="-285750">
              <a:lnSpc>
                <a:spcPct val="150000"/>
              </a:lnSpc>
              <a:buFont typeface="Arial" panose="020B0604020202020204" pitchFamily="34" charset="0"/>
              <a:buChar char="•"/>
            </a:pPr>
            <a:r>
              <a:rPr lang="zh-CN" altLang="en-US" dirty="0" smtClean="0"/>
              <a:t>目标位置：分别埋于示意图</a:t>
            </a:r>
            <a:r>
              <a:rPr lang="en-US" altLang="zh-CN" dirty="0" smtClean="0"/>
              <a:t>A</a:t>
            </a:r>
            <a:r>
              <a:rPr lang="zh-CN" altLang="en-US" dirty="0" smtClean="0"/>
              <a:t>、</a:t>
            </a:r>
            <a:r>
              <a:rPr lang="en-US" altLang="zh-CN" dirty="0" smtClean="0"/>
              <a:t>B</a:t>
            </a:r>
            <a:r>
              <a:rPr lang="zh-CN" altLang="en-US" dirty="0" smtClean="0"/>
              <a:t>、</a:t>
            </a:r>
            <a:r>
              <a:rPr lang="en-US" altLang="zh-CN" dirty="0" smtClean="0"/>
              <a:t>C</a:t>
            </a:r>
            <a:r>
              <a:rPr lang="zh-CN" altLang="en-US" dirty="0" smtClean="0"/>
              <a:t>、</a:t>
            </a:r>
            <a:r>
              <a:rPr lang="en-US" altLang="zh-CN" dirty="0" smtClean="0"/>
              <a:t>D</a:t>
            </a:r>
            <a:r>
              <a:rPr lang="zh-CN" altLang="en-US" dirty="0" smtClean="0"/>
              <a:t>、</a:t>
            </a:r>
            <a:r>
              <a:rPr lang="en-US" altLang="zh-CN" dirty="0" smtClean="0"/>
              <a:t>E</a:t>
            </a:r>
            <a:r>
              <a:rPr lang="zh-CN" altLang="en-US" dirty="0" smtClean="0"/>
              <a:t>处</a:t>
            </a:r>
            <a:endParaRPr lang="en-US" altLang="zh-CN" dirty="0" smtClean="0"/>
          </a:p>
          <a:p>
            <a:pPr marL="285750" indent="-285750">
              <a:lnSpc>
                <a:spcPct val="150000"/>
              </a:lnSpc>
              <a:buFont typeface="Arial" panose="020B0604020202020204" pitchFamily="34" charset="0"/>
              <a:buChar char="•"/>
            </a:pPr>
            <a:r>
              <a:rPr lang="zh-CN" altLang="en-US" dirty="0" smtClean="0"/>
              <a:t>天线移动方式：使用两端绳子拉动</a:t>
            </a:r>
            <a:endParaRPr lang="en-US" altLang="zh-CN" dirty="0" smtClean="0"/>
          </a:p>
        </p:txBody>
      </p:sp>
    </p:spTree>
    <p:extLst>
      <p:ext uri="{BB962C8B-B14F-4D97-AF65-F5344CB8AC3E}">
        <p14:creationId xmlns:p14="http://schemas.microsoft.com/office/powerpoint/2010/main" val="38339862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2656496" cy="584775"/>
          </a:xfrm>
          <a:prstGeom prst="rect">
            <a:avLst/>
          </a:prstGeom>
          <a:noFill/>
          <a:ln w="9525">
            <a:noFill/>
            <a:miter lim="800000"/>
            <a:headEnd/>
            <a:tailEnd/>
          </a:ln>
        </p:spPr>
        <p:txBody>
          <a:bodyPr wrap="none">
            <a:spAutoFit/>
          </a:bodyPr>
          <a:lstStyle/>
          <a:p>
            <a:r>
              <a:rPr lang="zh-CN" altLang="en-US" sz="3200" b="1" dirty="0" smtClean="0"/>
              <a:t>现场实验结果</a:t>
            </a:r>
            <a:endParaRPr lang="zh-CN" altLang="en-US" sz="3200" b="1" dirty="0" smtClean="0"/>
          </a:p>
        </p:txBody>
      </p:sp>
      <p:sp>
        <p:nvSpPr>
          <p:cNvPr id="8" name="文本框 7"/>
          <p:cNvSpPr txBox="1"/>
          <p:nvPr/>
        </p:nvSpPr>
        <p:spPr>
          <a:xfrm>
            <a:off x="1547664" y="4221088"/>
            <a:ext cx="2031325"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沙坑实验预测结果</a:t>
            </a:r>
            <a:endParaRPr lang="zh-CN" altLang="en-US" dirty="0">
              <a:latin typeface="仿宋" panose="02010609060101010101" pitchFamily="49" charset="-122"/>
              <a:ea typeface="仿宋" panose="02010609060101010101" pitchFamily="49" charset="-122"/>
            </a:endParaRPr>
          </a:p>
        </p:txBody>
      </p:sp>
      <p:sp>
        <p:nvSpPr>
          <p:cNvPr id="9" name="文本框 8"/>
          <p:cNvSpPr txBox="1"/>
          <p:nvPr/>
        </p:nvSpPr>
        <p:spPr>
          <a:xfrm>
            <a:off x="4716016" y="1412776"/>
            <a:ext cx="3888432" cy="3000821"/>
          </a:xfrm>
          <a:prstGeom prst="rect">
            <a:avLst/>
          </a:prstGeom>
          <a:noFill/>
        </p:spPr>
        <p:txBody>
          <a:bodyPr wrap="square" rtlCol="0">
            <a:spAutoFit/>
          </a:bodyPr>
          <a:lstStyle/>
          <a:p>
            <a:pPr>
              <a:lnSpc>
                <a:spcPct val="150000"/>
              </a:lnSpc>
            </a:pPr>
            <a:r>
              <a:rPr lang="zh-CN" altLang="en-US" dirty="0" smtClean="0"/>
              <a:t>采用与仿真数据上一致的数据预处理方法和网络结构</a:t>
            </a:r>
            <a:endParaRPr lang="en-US" altLang="zh-CN" dirty="0" smtClean="0"/>
          </a:p>
          <a:p>
            <a:pPr>
              <a:lnSpc>
                <a:spcPct val="150000"/>
              </a:lnSpc>
            </a:pPr>
            <a:endParaRPr lang="en-US" altLang="zh-CN" dirty="0"/>
          </a:p>
          <a:p>
            <a:pPr>
              <a:lnSpc>
                <a:spcPct val="150000"/>
              </a:lnSpc>
            </a:pPr>
            <a:r>
              <a:rPr lang="zh-CN" altLang="en-US" dirty="0" smtClean="0"/>
              <a:t>分析：</a:t>
            </a:r>
            <a:endParaRPr lang="en-US" altLang="zh-CN" dirty="0" smtClean="0"/>
          </a:p>
          <a:p>
            <a:pPr marL="285750" indent="-285750">
              <a:lnSpc>
                <a:spcPct val="150000"/>
              </a:lnSpc>
              <a:buFont typeface="Arial" panose="020B0604020202020204" pitchFamily="34" charset="0"/>
              <a:buChar char="•"/>
            </a:pPr>
            <a:r>
              <a:rPr lang="zh-CN" altLang="en-US" dirty="0" smtClean="0"/>
              <a:t>总体正确率较高</a:t>
            </a:r>
            <a:endParaRPr lang="en-US" altLang="zh-CN" dirty="0" smtClean="0"/>
          </a:p>
          <a:p>
            <a:pPr marL="285750" indent="-285750">
              <a:lnSpc>
                <a:spcPct val="150000"/>
              </a:lnSpc>
              <a:buFont typeface="Arial" panose="020B0604020202020204" pitchFamily="34" charset="0"/>
              <a:buChar char="•"/>
            </a:pPr>
            <a:r>
              <a:rPr lang="zh-CN" altLang="en-US" dirty="0"/>
              <a:t>虚警</a:t>
            </a:r>
            <a:r>
              <a:rPr lang="zh-CN" altLang="en-US" dirty="0" smtClean="0"/>
              <a:t>率比漏报率高（对于探雷等实际应用较合适）</a:t>
            </a:r>
            <a:endParaRPr lang="en-US" altLang="zh-CN" dirty="0"/>
          </a:p>
        </p:txBody>
      </p:sp>
      <p:pic>
        <p:nvPicPr>
          <p:cNvPr id="2" name="图片 1"/>
          <p:cNvPicPr>
            <a:picLocks noChangeAspect="1"/>
          </p:cNvPicPr>
          <p:nvPr/>
        </p:nvPicPr>
        <p:blipFill>
          <a:blip r:embed="rId2"/>
          <a:stretch>
            <a:fillRect/>
          </a:stretch>
        </p:blipFill>
        <p:spPr>
          <a:xfrm>
            <a:off x="251520" y="1556792"/>
            <a:ext cx="4227123" cy="2592288"/>
          </a:xfrm>
          <a:prstGeom prst="rect">
            <a:avLst/>
          </a:prstGeom>
        </p:spPr>
      </p:pic>
      <p:pic>
        <p:nvPicPr>
          <p:cNvPr id="3" name="图片 2"/>
          <p:cNvPicPr>
            <a:picLocks noChangeAspect="1"/>
          </p:cNvPicPr>
          <p:nvPr/>
        </p:nvPicPr>
        <p:blipFill>
          <a:blip r:embed="rId3"/>
          <a:stretch>
            <a:fillRect/>
          </a:stretch>
        </p:blipFill>
        <p:spPr>
          <a:xfrm>
            <a:off x="1259632" y="4869160"/>
            <a:ext cx="2514286" cy="695238"/>
          </a:xfrm>
          <a:prstGeom prst="rect">
            <a:avLst/>
          </a:prstGeom>
        </p:spPr>
      </p:pic>
      <p:sp>
        <p:nvSpPr>
          <p:cNvPr id="10" name="文本框 9"/>
          <p:cNvSpPr txBox="1"/>
          <p:nvPr/>
        </p:nvSpPr>
        <p:spPr>
          <a:xfrm>
            <a:off x="1475656" y="5661248"/>
            <a:ext cx="2262158"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沙坑实验正确率统计</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383698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0"/>
          <p:cNvPicPr>
            <a:picLocks noChangeAspect="1" noChangeArrowheads="1"/>
          </p:cNvPicPr>
          <p:nvPr/>
        </p:nvPicPr>
        <p:blipFill>
          <a:blip r:embed="rId2" cstate="print"/>
          <a:srcRect/>
          <a:stretch>
            <a:fillRect/>
          </a:stretch>
        </p:blipFill>
        <p:spPr bwMode="auto">
          <a:xfrm>
            <a:off x="0" y="1"/>
            <a:ext cx="9144000" cy="6885384"/>
          </a:xfrm>
          <a:prstGeom prst="rect">
            <a:avLst/>
          </a:prstGeom>
          <a:noFill/>
          <a:ln w="9525">
            <a:noFill/>
            <a:miter lim="800000"/>
            <a:headEnd/>
            <a:tailEnd/>
          </a:ln>
        </p:spPr>
      </p:pic>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1860" name="AutoShape 4"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9" name="Picture 2"/>
          <p:cNvPicPr>
            <a:picLocks noChangeAspect="1" noChangeArrowheads="1"/>
          </p:cNvPicPr>
          <p:nvPr/>
        </p:nvPicPr>
        <p:blipFill>
          <a:blip r:embed="rId3" cstate="print"/>
          <a:srcRect/>
          <a:stretch>
            <a:fillRect/>
          </a:stretch>
        </p:blipFill>
        <p:spPr bwMode="auto">
          <a:xfrm>
            <a:off x="0" y="0"/>
            <a:ext cx="9144000" cy="928688"/>
          </a:xfrm>
          <a:prstGeom prst="rect">
            <a:avLst/>
          </a:prstGeom>
          <a:noFill/>
          <a:ln w="9525">
            <a:noFill/>
            <a:miter lim="800000"/>
            <a:headEnd/>
            <a:tailEnd/>
          </a:ln>
        </p:spPr>
      </p:pic>
      <p:sp>
        <p:nvSpPr>
          <p:cNvPr id="6153" name="TextBox 12"/>
          <p:cNvSpPr txBox="1">
            <a:spLocks noChangeArrowheads="1"/>
          </p:cNvSpPr>
          <p:nvPr/>
        </p:nvSpPr>
        <p:spPr bwMode="auto">
          <a:xfrm>
            <a:off x="1234436" y="214290"/>
            <a:ext cx="1008609" cy="584775"/>
          </a:xfrm>
          <a:prstGeom prst="rect">
            <a:avLst/>
          </a:prstGeom>
          <a:noFill/>
          <a:ln w="9525">
            <a:noFill/>
            <a:miter lim="800000"/>
            <a:headEnd/>
            <a:tailEnd/>
          </a:ln>
        </p:spPr>
        <p:txBody>
          <a:bodyPr wrap="none">
            <a:spAutoFit/>
          </a:bodyPr>
          <a:lstStyle/>
          <a:p>
            <a:r>
              <a:rPr lang="zh-CN" altLang="en-US" sz="3200" b="1" dirty="0"/>
              <a:t>目录</a:t>
            </a:r>
            <a:endParaRPr lang="zh-CN" altLang="en-US" sz="3200" b="1" dirty="0" smtClean="0"/>
          </a:p>
        </p:txBody>
      </p:sp>
      <p:pic>
        <p:nvPicPr>
          <p:cNvPr id="2050" name="Picture 2" descr="d:\Backup\桌面\timg (6).png"/>
          <p:cNvPicPr>
            <a:picLocks noChangeAspect="1" noChangeArrowheads="1"/>
          </p:cNvPicPr>
          <p:nvPr/>
        </p:nvPicPr>
        <p:blipFill>
          <a:blip r:embed="rId4" cstate="print"/>
          <a:srcRect/>
          <a:stretch>
            <a:fillRect/>
          </a:stretch>
        </p:blipFill>
        <p:spPr bwMode="auto">
          <a:xfrm>
            <a:off x="123089" y="26377"/>
            <a:ext cx="857231" cy="857231"/>
          </a:xfrm>
          <a:prstGeom prst="rect">
            <a:avLst/>
          </a:prstGeom>
          <a:noFill/>
        </p:spPr>
      </p:pic>
      <p:graphicFrame>
        <p:nvGraphicFramePr>
          <p:cNvPr id="2" name="图示 1"/>
          <p:cNvGraphicFramePr/>
          <p:nvPr>
            <p:extLst>
              <p:ext uri="{D42A27DB-BD31-4B8C-83A1-F6EECF244321}">
                <p14:modId xmlns:p14="http://schemas.microsoft.com/office/powerpoint/2010/main" val="3616400515"/>
              </p:ext>
            </p:extLst>
          </p:nvPr>
        </p:nvGraphicFramePr>
        <p:xfrm>
          <a:off x="1475656" y="1268760"/>
          <a:ext cx="6504384" cy="512834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588124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1880643" cy="584775"/>
          </a:xfrm>
          <a:prstGeom prst="rect">
            <a:avLst/>
          </a:prstGeom>
          <a:noFill/>
          <a:ln w="9525">
            <a:noFill/>
            <a:miter lim="800000"/>
            <a:headEnd/>
            <a:tailEnd/>
          </a:ln>
        </p:spPr>
        <p:txBody>
          <a:bodyPr wrap="none">
            <a:spAutoFit/>
          </a:bodyPr>
          <a:lstStyle/>
          <a:p>
            <a:r>
              <a:rPr lang="zh-CN" altLang="en-US" sz="3200" b="1" dirty="0" smtClean="0"/>
              <a:t>全文总结</a:t>
            </a:r>
            <a:endParaRPr lang="zh-CN" altLang="en-US" sz="3200" b="1" dirty="0" smtClean="0"/>
          </a:p>
        </p:txBody>
      </p:sp>
      <p:sp>
        <p:nvSpPr>
          <p:cNvPr id="5" name="矩形 4"/>
          <p:cNvSpPr/>
          <p:nvPr/>
        </p:nvSpPr>
        <p:spPr>
          <a:xfrm>
            <a:off x="611560" y="1052736"/>
            <a:ext cx="7848872" cy="5909310"/>
          </a:xfrm>
          <a:prstGeom prst="rect">
            <a:avLst/>
          </a:prstGeom>
        </p:spPr>
        <p:txBody>
          <a:bodyPr wrap="square">
            <a:spAutoFit/>
          </a:bodyPr>
          <a:lstStyle/>
          <a:p>
            <a:r>
              <a:rPr lang="zh-CN" altLang="en-US" dirty="0" smtClean="0"/>
              <a:t>本文利用深度学习在特征提取方面的优势，并结合探地雷达信号与数字图像的相似性，将深度学习运用到探地雷达目标识别问题。</a:t>
            </a:r>
            <a:endParaRPr lang="en-US" altLang="zh-CN" dirty="0" smtClean="0"/>
          </a:p>
          <a:p>
            <a:endParaRPr lang="en-US" altLang="zh-CN" dirty="0" smtClean="0"/>
          </a:p>
          <a:p>
            <a:r>
              <a:rPr lang="zh-CN" altLang="en-US" dirty="0" smtClean="0"/>
              <a:t>本文探索了基于土壤介质参数模型和真实天线模型的建模仿真技术，最终得到了训练所需的拟真雷达数据。</a:t>
            </a:r>
            <a:endParaRPr lang="en-US" altLang="zh-CN" dirty="0" smtClean="0"/>
          </a:p>
          <a:p>
            <a:endParaRPr lang="en-US" altLang="zh-CN" dirty="0" smtClean="0"/>
          </a:p>
          <a:p>
            <a:r>
              <a:rPr lang="zh-CN" altLang="en-US" dirty="0" smtClean="0"/>
              <a:t>针对已有研究成果的不足之处，本文提出了一套基于数据分割的雷达图像预处理流程及标签生成方法并在此基础上通过设计深度神经网络完成了对目标位置、介质、尺寸和深度的识别，填补了已有文献只对目标有无进行识别的空白，最终在合成数据上正确率达到 </a:t>
            </a:r>
            <a:r>
              <a:rPr lang="en-US" altLang="zh-CN" dirty="0" smtClean="0"/>
              <a:t>90% </a:t>
            </a:r>
            <a:r>
              <a:rPr lang="zh-CN" altLang="en-US" dirty="0" smtClean="0"/>
              <a:t>左右。</a:t>
            </a:r>
            <a:endParaRPr lang="en-US" altLang="zh-CN" dirty="0" smtClean="0"/>
          </a:p>
          <a:p>
            <a:endParaRPr lang="en-US" altLang="zh-CN" dirty="0" smtClean="0"/>
          </a:p>
          <a:p>
            <a:r>
              <a:rPr lang="zh-CN" altLang="en-US" dirty="0" smtClean="0">
                <a:solidFill>
                  <a:srgbClr val="FF0000"/>
                </a:solidFill>
              </a:rPr>
              <a:t>本文主要创新之处：</a:t>
            </a:r>
            <a:endParaRPr lang="en-US" altLang="zh-CN" dirty="0" smtClean="0">
              <a:solidFill>
                <a:srgbClr val="FF0000"/>
              </a:solidFill>
            </a:endParaRPr>
          </a:p>
          <a:p>
            <a:endParaRPr lang="en-US" altLang="zh-CN" dirty="0" smtClean="0"/>
          </a:p>
          <a:p>
            <a:pPr marL="742950" lvl="1" indent="-285750">
              <a:buFont typeface="Arial" panose="020B0604020202020204" pitchFamily="34" charset="0"/>
              <a:buChar char="•"/>
            </a:pPr>
            <a:r>
              <a:rPr lang="zh-CN" altLang="en-US" dirty="0"/>
              <a:t>将土壤的介质参数模型和分形理论结合起来，实现拟真土壤模型的算法</a:t>
            </a:r>
            <a:r>
              <a:rPr lang="zh-CN" altLang="en-US" dirty="0" smtClean="0"/>
              <a:t>生成 </a:t>
            </a:r>
            <a:endParaRPr lang="en-US" altLang="zh-CN" dirty="0" smtClean="0"/>
          </a:p>
          <a:p>
            <a:pPr marL="742950" lvl="1" indent="-285750">
              <a:buFont typeface="Arial" panose="020B0604020202020204" pitchFamily="34" charset="0"/>
              <a:buChar char="•"/>
            </a:pPr>
            <a:r>
              <a:rPr lang="zh-CN" altLang="en-US" dirty="0"/>
              <a:t>构思出一系列建模步骤，实现将实际天线模型融入 </a:t>
            </a:r>
            <a:r>
              <a:rPr lang="en-US" altLang="zh-CN" dirty="0"/>
              <a:t>FDTD </a:t>
            </a:r>
            <a:r>
              <a:rPr lang="zh-CN" altLang="en-US" dirty="0"/>
              <a:t>网格仿真过程</a:t>
            </a:r>
            <a:r>
              <a:rPr lang="zh-CN" altLang="en-US" dirty="0"/>
              <a:t> </a:t>
            </a:r>
            <a:endParaRPr lang="en-US" altLang="zh-CN" dirty="0" smtClean="0"/>
          </a:p>
          <a:p>
            <a:pPr marL="742950" lvl="1" indent="-285750">
              <a:buFont typeface="Arial" panose="020B0604020202020204" pitchFamily="34" charset="0"/>
              <a:buChar char="•"/>
            </a:pPr>
            <a:r>
              <a:rPr lang="zh-CN" altLang="en-US" dirty="0"/>
              <a:t>提出一种新颖的探地雷达 </a:t>
            </a:r>
            <a:r>
              <a:rPr lang="en-US" altLang="zh-CN" dirty="0"/>
              <a:t>B </a:t>
            </a:r>
            <a:r>
              <a:rPr lang="zh-CN" altLang="en-US" dirty="0"/>
              <a:t>扫数据预处理及标签生成</a:t>
            </a:r>
            <a:r>
              <a:rPr lang="zh-CN" altLang="en-US" dirty="0" smtClean="0"/>
              <a:t>方法，结合深度网络建模实现</a:t>
            </a:r>
            <a:r>
              <a:rPr lang="zh-CN" altLang="en-US" dirty="0"/>
              <a:t>对地下目标的特征，特别是材质、尺寸、深度等</a:t>
            </a:r>
            <a:r>
              <a:rPr lang="zh-CN" altLang="en-US" dirty="0" smtClean="0"/>
              <a:t>参数</a:t>
            </a:r>
            <a:r>
              <a:rPr lang="zh-CN" altLang="en-US" dirty="0"/>
              <a:t>的识别。</a:t>
            </a:r>
            <a:r>
              <a:rPr lang="zh-CN" altLang="en-US" dirty="0"/>
              <a:t> </a:t>
            </a:r>
            <a:br>
              <a:rPr lang="zh-CN" altLang="en-US" dirty="0"/>
            </a:br>
            <a:endParaRPr lang="en-US" altLang="zh-CN" dirty="0" smtClean="0"/>
          </a:p>
        </p:txBody>
      </p:sp>
    </p:spTree>
    <p:extLst>
      <p:ext uri="{BB962C8B-B14F-4D97-AF65-F5344CB8AC3E}">
        <p14:creationId xmlns:p14="http://schemas.microsoft.com/office/powerpoint/2010/main" val="4230089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2656496" cy="584775"/>
          </a:xfrm>
          <a:prstGeom prst="rect">
            <a:avLst/>
          </a:prstGeom>
          <a:noFill/>
          <a:ln w="9525">
            <a:noFill/>
            <a:miter lim="800000"/>
            <a:headEnd/>
            <a:tailEnd/>
          </a:ln>
        </p:spPr>
        <p:txBody>
          <a:bodyPr wrap="none">
            <a:spAutoFit/>
          </a:bodyPr>
          <a:lstStyle/>
          <a:p>
            <a:r>
              <a:rPr lang="zh-CN" altLang="en-US" sz="3200" b="1" dirty="0"/>
              <a:t>后续</a:t>
            </a:r>
            <a:r>
              <a:rPr lang="zh-CN" altLang="en-US" sz="3200" b="1" dirty="0" smtClean="0"/>
              <a:t>工作展望</a:t>
            </a:r>
            <a:endParaRPr lang="zh-CN" altLang="en-US" sz="3200" b="1" dirty="0" smtClean="0"/>
          </a:p>
        </p:txBody>
      </p:sp>
      <p:sp>
        <p:nvSpPr>
          <p:cNvPr id="5" name="矩形 4"/>
          <p:cNvSpPr/>
          <p:nvPr/>
        </p:nvSpPr>
        <p:spPr>
          <a:xfrm>
            <a:off x="611560" y="1052736"/>
            <a:ext cx="7848872" cy="646331"/>
          </a:xfrm>
          <a:prstGeom prst="rect">
            <a:avLst/>
          </a:prstGeom>
        </p:spPr>
        <p:txBody>
          <a:bodyPr wrap="square">
            <a:spAutoFit/>
          </a:bodyPr>
          <a:lstStyle/>
          <a:p>
            <a:r>
              <a:rPr lang="zh-CN" altLang="en-US" dirty="0"/>
              <a:t/>
            </a:r>
            <a:br>
              <a:rPr lang="zh-CN" altLang="en-US" dirty="0"/>
            </a:br>
            <a:endParaRPr lang="en-US" altLang="zh-CN" dirty="0" smtClean="0"/>
          </a:p>
        </p:txBody>
      </p:sp>
      <p:sp>
        <p:nvSpPr>
          <p:cNvPr id="2" name="文本框 1"/>
          <p:cNvSpPr txBox="1"/>
          <p:nvPr/>
        </p:nvSpPr>
        <p:spPr>
          <a:xfrm>
            <a:off x="539553" y="1268760"/>
            <a:ext cx="8208912" cy="499239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CN" altLang="en-US" dirty="0"/>
              <a:t>实验条件所限，在实验数据上并没有来得及对材质深度等信息的</a:t>
            </a:r>
            <a:r>
              <a:rPr lang="zh-CN" altLang="en-US" dirty="0" smtClean="0"/>
              <a:t>识别</a:t>
            </a:r>
            <a:r>
              <a:rPr lang="zh-CN" altLang="en-US" dirty="0"/>
              <a:t>进行验证。所以下一步的工作首先可就本文的方法在实验数据上的</a:t>
            </a:r>
            <a:r>
              <a:rPr lang="zh-CN" altLang="en-US" dirty="0">
                <a:solidFill>
                  <a:srgbClr val="FF0000"/>
                </a:solidFill>
              </a:rPr>
              <a:t>全面验证</a:t>
            </a:r>
            <a:r>
              <a:rPr lang="zh-CN" altLang="en-US" dirty="0"/>
              <a:t>上</a:t>
            </a:r>
            <a:br>
              <a:rPr lang="zh-CN" altLang="en-US" dirty="0"/>
            </a:br>
            <a:r>
              <a:rPr lang="zh-CN" altLang="en-US" dirty="0"/>
              <a:t>展开。</a:t>
            </a:r>
            <a:r>
              <a:rPr lang="zh-CN" altLang="en-US" dirty="0"/>
              <a:t> </a:t>
            </a:r>
            <a:endParaRPr lang="en-US" altLang="zh-CN" dirty="0"/>
          </a:p>
          <a:p>
            <a:pPr marL="285750" indent="-285750">
              <a:lnSpc>
                <a:spcPct val="200000"/>
              </a:lnSpc>
              <a:buFont typeface="Arial" panose="020B0604020202020204" pitchFamily="34" charset="0"/>
              <a:buChar char="•"/>
            </a:pPr>
            <a:r>
              <a:rPr lang="zh-CN" altLang="en-US" dirty="0" smtClean="0"/>
              <a:t>传统电磁反演方法时间消耗巨大、对正演模型要求高。结合深度学习结果输出速度快，适合解决非线性问题的特点，可考虑将深度学习应用到地下目标形状与电磁参数的</a:t>
            </a:r>
            <a:r>
              <a:rPr lang="zh-CN" altLang="en-US" dirty="0" smtClean="0">
                <a:solidFill>
                  <a:srgbClr val="FF0000"/>
                </a:solidFill>
              </a:rPr>
              <a:t>完整重构</a:t>
            </a:r>
            <a:r>
              <a:rPr lang="zh-CN" altLang="en-US" dirty="0" smtClean="0"/>
              <a:t>上（课题组正在开展相关研究）。</a:t>
            </a:r>
            <a:endParaRPr lang="en-US" altLang="zh-CN" dirty="0" smtClean="0"/>
          </a:p>
          <a:p>
            <a:pPr marL="285750" indent="-285750">
              <a:lnSpc>
                <a:spcPct val="200000"/>
              </a:lnSpc>
              <a:buFont typeface="Arial" panose="020B0604020202020204" pitchFamily="34" charset="0"/>
              <a:buChar char="•"/>
            </a:pPr>
            <a:r>
              <a:rPr lang="zh-CN" altLang="en-US" dirty="0" smtClean="0"/>
              <a:t>天线仿真时可考虑采用</a:t>
            </a:r>
            <a:r>
              <a:rPr lang="zh-CN" altLang="en-US" dirty="0" smtClean="0">
                <a:solidFill>
                  <a:srgbClr val="FF0000"/>
                </a:solidFill>
              </a:rPr>
              <a:t>局部次网格技术</a:t>
            </a:r>
            <a:r>
              <a:rPr lang="zh-CN" altLang="en-US" dirty="0" smtClean="0"/>
              <a:t>，以实现仿真结构更加精细的复杂天线。</a:t>
            </a:r>
            <a:r>
              <a:rPr lang="zh-CN" altLang="en-US" dirty="0"/>
              <a:t/>
            </a:r>
            <a:br>
              <a:rPr lang="zh-CN" altLang="en-US" dirty="0"/>
            </a:br>
            <a:endParaRPr lang="zh-CN" altLang="en-US" dirty="0"/>
          </a:p>
        </p:txBody>
      </p:sp>
    </p:spTree>
    <p:extLst>
      <p:ext uri="{BB962C8B-B14F-4D97-AF65-F5344CB8AC3E}">
        <p14:creationId xmlns:p14="http://schemas.microsoft.com/office/powerpoint/2010/main" val="851557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p:cNvSpPr txBox="1">
            <a:spLocks noChangeArrowheads="1"/>
          </p:cNvSpPr>
          <p:nvPr/>
        </p:nvSpPr>
        <p:spPr bwMode="auto">
          <a:xfrm>
            <a:off x="1234436" y="214290"/>
            <a:ext cx="3618298" cy="584775"/>
          </a:xfrm>
          <a:prstGeom prst="rect">
            <a:avLst/>
          </a:prstGeom>
          <a:noFill/>
          <a:ln w="9525">
            <a:noFill/>
            <a:miter lim="800000"/>
            <a:headEnd/>
            <a:tailEnd/>
          </a:ln>
        </p:spPr>
        <p:txBody>
          <a:bodyPr wrap="none">
            <a:spAutoFit/>
          </a:bodyPr>
          <a:lstStyle/>
          <a:p>
            <a:r>
              <a:rPr lang="zh-CN" altLang="en-US" sz="3200" b="1" dirty="0" smtClean="0"/>
              <a:t>攻硕期间研究成果</a:t>
            </a:r>
            <a:endParaRPr lang="zh-CN" altLang="en-US" sz="3200" b="1" dirty="0" smtClean="0"/>
          </a:p>
        </p:txBody>
      </p:sp>
      <p:sp>
        <p:nvSpPr>
          <p:cNvPr id="5" name="矩形 4"/>
          <p:cNvSpPr/>
          <p:nvPr/>
        </p:nvSpPr>
        <p:spPr>
          <a:xfrm>
            <a:off x="611560" y="1052736"/>
            <a:ext cx="7848872" cy="646331"/>
          </a:xfrm>
          <a:prstGeom prst="rect">
            <a:avLst/>
          </a:prstGeom>
        </p:spPr>
        <p:txBody>
          <a:bodyPr wrap="square">
            <a:spAutoFit/>
          </a:bodyPr>
          <a:lstStyle/>
          <a:p>
            <a:r>
              <a:rPr lang="zh-CN" altLang="en-US" dirty="0"/>
              <a:t/>
            </a:r>
            <a:br>
              <a:rPr lang="zh-CN" altLang="en-US" dirty="0"/>
            </a:br>
            <a:endParaRPr lang="en-US" altLang="zh-CN" dirty="0" smtClean="0"/>
          </a:p>
        </p:txBody>
      </p:sp>
      <p:sp>
        <p:nvSpPr>
          <p:cNvPr id="2" name="文本框 1"/>
          <p:cNvSpPr txBox="1"/>
          <p:nvPr/>
        </p:nvSpPr>
        <p:spPr>
          <a:xfrm>
            <a:off x="539552" y="1196752"/>
            <a:ext cx="8208912" cy="3416320"/>
          </a:xfrm>
          <a:prstGeom prst="rect">
            <a:avLst/>
          </a:prstGeom>
          <a:noFill/>
        </p:spPr>
        <p:txBody>
          <a:bodyPr wrap="square" rtlCol="0">
            <a:spAutoFit/>
          </a:bodyPr>
          <a:lstStyle/>
          <a:p>
            <a:pPr>
              <a:lnSpc>
                <a:spcPct val="200000"/>
              </a:lnSpc>
            </a:pPr>
            <a:r>
              <a:rPr lang="en-US" altLang="zh-CN" dirty="0">
                <a:latin typeface="+mj-ea"/>
                <a:ea typeface="+mj-ea"/>
              </a:rPr>
              <a:t>[1] </a:t>
            </a:r>
            <a:r>
              <a:rPr lang="zh-CN" altLang="en-US" dirty="0">
                <a:latin typeface="+mj-ea"/>
                <a:ea typeface="+mj-ea"/>
              </a:rPr>
              <a:t>赵青，</a:t>
            </a:r>
            <a:r>
              <a:rPr lang="zh-CN" altLang="en-US" b="1" dirty="0">
                <a:latin typeface="+mj-ea"/>
                <a:ea typeface="+mj-ea"/>
              </a:rPr>
              <a:t>廖彬彬</a:t>
            </a:r>
            <a:r>
              <a:rPr lang="zh-CN" altLang="en-US" dirty="0">
                <a:latin typeface="+mj-ea"/>
                <a:ea typeface="+mj-ea"/>
              </a:rPr>
              <a:t>，谢龙昊，马春光</a:t>
            </a:r>
            <a:r>
              <a:rPr lang="en-US" altLang="zh-CN" dirty="0">
                <a:latin typeface="+mj-ea"/>
                <a:ea typeface="+mj-ea"/>
              </a:rPr>
              <a:t>. </a:t>
            </a:r>
            <a:r>
              <a:rPr lang="zh-CN" altLang="en-US" dirty="0">
                <a:latin typeface="+mj-ea"/>
                <a:ea typeface="+mj-ea"/>
              </a:rPr>
              <a:t>一种基于深度卷积网络的机载探地雷达目标识别</a:t>
            </a:r>
            <a:r>
              <a:rPr lang="zh-CN" altLang="en-US" dirty="0" smtClean="0">
                <a:latin typeface="+mj-ea"/>
                <a:ea typeface="+mj-ea"/>
              </a:rPr>
              <a:t>方法</a:t>
            </a:r>
            <a:r>
              <a:rPr lang="en-US" altLang="zh-CN" dirty="0" smtClean="0">
                <a:latin typeface="+mj-ea"/>
                <a:ea typeface="+mj-ea"/>
              </a:rPr>
              <a:t>[</a:t>
            </a:r>
            <a:r>
              <a:rPr lang="en-US" altLang="zh-CN" dirty="0">
                <a:latin typeface="+mj-ea"/>
                <a:ea typeface="+mj-ea"/>
              </a:rPr>
              <a:t>P]. </a:t>
            </a:r>
            <a:r>
              <a:rPr lang="zh-CN" altLang="en-US" dirty="0">
                <a:latin typeface="+mj-ea"/>
                <a:ea typeface="+mj-ea"/>
              </a:rPr>
              <a:t>中国</a:t>
            </a:r>
            <a:r>
              <a:rPr lang="en-US" altLang="zh-CN" dirty="0">
                <a:latin typeface="+mj-ea"/>
                <a:ea typeface="+mj-ea"/>
              </a:rPr>
              <a:t>, </a:t>
            </a:r>
            <a:r>
              <a:rPr lang="zh-CN" altLang="en-US" dirty="0">
                <a:latin typeface="+mj-ea"/>
                <a:ea typeface="+mj-ea"/>
              </a:rPr>
              <a:t>发明专利</a:t>
            </a:r>
            <a:r>
              <a:rPr lang="en-US" altLang="zh-CN" dirty="0">
                <a:latin typeface="+mj-ea"/>
                <a:ea typeface="+mj-ea"/>
              </a:rPr>
              <a:t>, 201711418694.0, 2018.06.19</a:t>
            </a:r>
            <a:br>
              <a:rPr lang="en-US" altLang="zh-CN" dirty="0">
                <a:latin typeface="+mj-ea"/>
                <a:ea typeface="+mj-ea"/>
              </a:rPr>
            </a:br>
            <a:r>
              <a:rPr lang="en-US" altLang="zh-CN" dirty="0">
                <a:latin typeface="+mj-ea"/>
                <a:ea typeface="+mj-ea"/>
              </a:rPr>
              <a:t>[2] </a:t>
            </a:r>
            <a:r>
              <a:rPr lang="zh-CN" altLang="en-US" dirty="0">
                <a:latin typeface="+mj-ea"/>
                <a:ea typeface="+mj-ea"/>
              </a:rPr>
              <a:t>赵青，谢龙昊，</a:t>
            </a:r>
            <a:r>
              <a:rPr lang="zh-CN" altLang="en-US" b="1" dirty="0">
                <a:latin typeface="+mj-ea"/>
                <a:ea typeface="+mj-ea"/>
              </a:rPr>
              <a:t>廖彬彬</a:t>
            </a:r>
            <a:r>
              <a:rPr lang="zh-CN" altLang="en-US" dirty="0">
                <a:latin typeface="+mj-ea"/>
                <a:ea typeface="+mj-ea"/>
              </a:rPr>
              <a:t>，马春光</a:t>
            </a:r>
            <a:r>
              <a:rPr lang="en-US" altLang="zh-CN" dirty="0">
                <a:latin typeface="+mj-ea"/>
                <a:ea typeface="+mj-ea"/>
              </a:rPr>
              <a:t>. </a:t>
            </a:r>
            <a:r>
              <a:rPr lang="zh-CN" altLang="en-US" dirty="0">
                <a:latin typeface="+mj-ea"/>
                <a:ea typeface="+mj-ea"/>
              </a:rPr>
              <a:t>一种基于卷积神经网络的钻孔雷达目标识别方法 </a:t>
            </a:r>
            <a:r>
              <a:rPr lang="en-US" altLang="zh-CN" dirty="0">
                <a:latin typeface="+mj-ea"/>
                <a:ea typeface="+mj-ea"/>
              </a:rPr>
              <a:t>[P]. </a:t>
            </a:r>
            <a:r>
              <a:rPr lang="zh-CN" altLang="en-US" dirty="0" smtClean="0">
                <a:latin typeface="+mj-ea"/>
                <a:ea typeface="+mj-ea"/>
              </a:rPr>
              <a:t>中国</a:t>
            </a:r>
            <a:r>
              <a:rPr lang="en-US" altLang="zh-CN" dirty="0">
                <a:latin typeface="+mj-ea"/>
                <a:ea typeface="+mj-ea"/>
              </a:rPr>
              <a:t>, </a:t>
            </a:r>
            <a:r>
              <a:rPr lang="zh-CN" altLang="en-US" dirty="0">
                <a:latin typeface="+mj-ea"/>
                <a:ea typeface="+mj-ea"/>
              </a:rPr>
              <a:t>发明专利</a:t>
            </a:r>
            <a:r>
              <a:rPr lang="en-US" altLang="zh-CN" dirty="0">
                <a:latin typeface="+mj-ea"/>
                <a:ea typeface="+mj-ea"/>
              </a:rPr>
              <a:t>, 201711365529.3, 2018.06.15</a:t>
            </a:r>
            <a:r>
              <a:rPr lang="zh-CN" altLang="en-US" dirty="0">
                <a:latin typeface="+mj-ea"/>
                <a:ea typeface="+mj-ea"/>
              </a:rPr>
              <a:t> </a:t>
            </a:r>
            <a:r>
              <a:rPr lang="zh-CN" altLang="en-US" dirty="0"/>
              <a:t/>
            </a:r>
            <a:br>
              <a:rPr lang="zh-CN" altLang="en-US" dirty="0"/>
            </a:br>
            <a:r>
              <a:rPr lang="zh-CN" altLang="en-US" dirty="0"/>
              <a:t/>
            </a:r>
            <a:br>
              <a:rPr lang="zh-CN" altLang="en-US" dirty="0"/>
            </a:br>
            <a:endParaRPr lang="zh-CN" altLang="en-US" dirty="0"/>
          </a:p>
        </p:txBody>
      </p:sp>
    </p:spTree>
    <p:extLst>
      <p:ext uri="{BB962C8B-B14F-4D97-AF65-F5344CB8AC3E}">
        <p14:creationId xmlns:p14="http://schemas.microsoft.com/office/powerpoint/2010/main" val="3516118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0"/>
          <p:cNvPicPr>
            <a:picLocks noChangeAspect="1" noChangeArrowheads="1"/>
          </p:cNvPicPr>
          <p:nvPr/>
        </p:nvPicPr>
        <p:blipFill>
          <a:blip r:embed="rId2" cstate="print"/>
          <a:srcRect/>
          <a:stretch>
            <a:fillRect/>
          </a:stretch>
        </p:blipFill>
        <p:spPr bwMode="auto">
          <a:xfrm>
            <a:off x="0" y="-584"/>
            <a:ext cx="9144000" cy="6835775"/>
          </a:xfrm>
          <a:prstGeom prst="rect">
            <a:avLst/>
          </a:prstGeom>
          <a:noFill/>
          <a:ln w="9525">
            <a:noFill/>
            <a:miter lim="800000"/>
            <a:headEnd/>
            <a:tailEnd/>
          </a:ln>
        </p:spPr>
      </p:pic>
      <p:pic>
        <p:nvPicPr>
          <p:cNvPr id="6158" name="Picture 2"/>
          <p:cNvPicPr>
            <a:picLocks noChangeAspect="1" noChangeArrowheads="1"/>
          </p:cNvPicPr>
          <p:nvPr/>
        </p:nvPicPr>
        <p:blipFill>
          <a:blip r:embed="rId3" cstate="print"/>
          <a:srcRect/>
          <a:stretch>
            <a:fillRect/>
          </a:stretch>
        </p:blipFill>
        <p:spPr bwMode="auto">
          <a:xfrm>
            <a:off x="0" y="0"/>
            <a:ext cx="9144000" cy="928688"/>
          </a:xfrm>
          <a:prstGeom prst="rect">
            <a:avLst/>
          </a:prstGeom>
          <a:noFill/>
          <a:ln w="9525">
            <a:noFill/>
            <a:miter lim="800000"/>
            <a:headEnd/>
            <a:tailEnd/>
          </a:ln>
        </p:spPr>
      </p:pic>
      <p:sp>
        <p:nvSpPr>
          <p:cNvPr id="6153" name="TextBox 12"/>
          <p:cNvSpPr txBox="1">
            <a:spLocks noChangeArrowheads="1"/>
          </p:cNvSpPr>
          <p:nvPr/>
        </p:nvSpPr>
        <p:spPr bwMode="auto">
          <a:xfrm>
            <a:off x="1142976" y="201594"/>
            <a:ext cx="3467616" cy="584775"/>
          </a:xfrm>
          <a:prstGeom prst="rect">
            <a:avLst/>
          </a:prstGeom>
          <a:noFill/>
          <a:ln w="9525">
            <a:noFill/>
            <a:miter lim="800000"/>
            <a:headEnd/>
            <a:tailEnd/>
          </a:ln>
        </p:spPr>
        <p:txBody>
          <a:bodyPr wrap="none">
            <a:spAutoFit/>
          </a:bodyPr>
          <a:lstStyle/>
          <a:p>
            <a:pPr lvl="0"/>
            <a:r>
              <a:rPr lang="zh-CN" altLang="en-US" sz="3200" dirty="0" smtClean="0">
                <a:latin typeface="黑体" panose="02010609060101010101" pitchFamily="49" charset="-122"/>
              </a:rPr>
              <a:t>深度学习发展历史</a:t>
            </a:r>
            <a:endParaRPr lang="zh-CN" altLang="en-US" sz="3200" dirty="0">
              <a:latin typeface="黑体" panose="02010609060101010101" pitchFamily="49" charset="-122"/>
            </a:endParaRPr>
          </a:p>
        </p:txBody>
      </p:sp>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1860" name="AutoShape 4"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descr="d:\Backup\桌面\timg (6).png"/>
          <p:cNvPicPr>
            <a:picLocks noChangeAspect="1" noChangeArrowheads="1"/>
          </p:cNvPicPr>
          <p:nvPr/>
        </p:nvPicPr>
        <p:blipFill>
          <a:blip r:embed="rId4" cstate="print"/>
          <a:srcRect/>
          <a:stretch>
            <a:fillRect/>
          </a:stretch>
        </p:blipFill>
        <p:spPr bwMode="auto">
          <a:xfrm>
            <a:off x="123089" y="26377"/>
            <a:ext cx="857231" cy="857231"/>
          </a:xfrm>
          <a:prstGeom prst="rect">
            <a:avLst/>
          </a:prstGeom>
          <a:noFill/>
        </p:spPr>
      </p:pic>
      <p:sp>
        <p:nvSpPr>
          <p:cNvPr id="409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7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文本框 14"/>
          <p:cNvSpPr txBox="1"/>
          <p:nvPr/>
        </p:nvSpPr>
        <p:spPr>
          <a:xfrm>
            <a:off x="1475656" y="1052736"/>
            <a:ext cx="6408712" cy="37856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dirty="0" smtClean="0"/>
              <a:t>1965</a:t>
            </a:r>
            <a:r>
              <a:rPr lang="zh-CN" altLang="en-US" sz="2000" dirty="0" smtClean="0"/>
              <a:t>年，</a:t>
            </a:r>
            <a:r>
              <a:rPr lang="en-US" altLang="zh-CN" sz="2000" dirty="0" err="1" smtClean="0"/>
              <a:t>Ivakhnenko</a:t>
            </a:r>
            <a:r>
              <a:rPr lang="en-US" altLang="zh-CN" sz="2000" dirty="0" smtClean="0"/>
              <a:t> </a:t>
            </a:r>
            <a:r>
              <a:rPr lang="zh-CN" altLang="en-US" sz="2000" dirty="0" smtClean="0"/>
              <a:t>将多项式激活函数用于转发统计特征</a:t>
            </a:r>
            <a:endParaRPr lang="en-US" altLang="zh-CN" sz="2000" dirty="0" smtClean="0"/>
          </a:p>
          <a:p>
            <a:pPr marL="285750" indent="-285750">
              <a:lnSpc>
                <a:spcPct val="150000"/>
              </a:lnSpc>
              <a:buFont typeface="Arial" panose="020B0604020202020204" pitchFamily="34" charset="0"/>
              <a:buChar char="•"/>
            </a:pPr>
            <a:r>
              <a:rPr lang="en-US" altLang="zh-CN" sz="2000" dirty="0"/>
              <a:t>1979</a:t>
            </a:r>
            <a:r>
              <a:rPr lang="zh-CN" altLang="en-US" sz="2000" dirty="0"/>
              <a:t>年，</a:t>
            </a:r>
            <a:r>
              <a:rPr lang="en-US" altLang="zh-CN" sz="2000" dirty="0"/>
              <a:t>Fukushima</a:t>
            </a:r>
            <a:r>
              <a:rPr lang="zh-CN" altLang="en-US" sz="2000" dirty="0"/>
              <a:t>等人首次使用</a:t>
            </a:r>
            <a:r>
              <a:rPr lang="zh-CN" altLang="en-US" sz="2000" dirty="0">
                <a:solidFill>
                  <a:srgbClr val="FF0000"/>
                </a:solidFill>
              </a:rPr>
              <a:t>卷积神经网络</a:t>
            </a:r>
            <a:endParaRPr lang="en-US" altLang="zh-CN" sz="2000" dirty="0">
              <a:solidFill>
                <a:srgbClr val="FF0000"/>
              </a:solidFill>
            </a:endParaRPr>
          </a:p>
          <a:p>
            <a:pPr marL="285750" indent="-285750">
              <a:lnSpc>
                <a:spcPct val="150000"/>
              </a:lnSpc>
              <a:buFont typeface="Arial" panose="020B0604020202020204" pitchFamily="34" charset="0"/>
              <a:buChar char="•"/>
            </a:pPr>
            <a:r>
              <a:rPr lang="en-US" altLang="zh-CN" sz="2000" dirty="0"/>
              <a:t>1985</a:t>
            </a:r>
            <a:r>
              <a:rPr lang="zh-CN" altLang="en-US" sz="2000" dirty="0"/>
              <a:t>年，</a:t>
            </a:r>
            <a:r>
              <a:rPr lang="en-US" altLang="zh-CN" sz="2000" dirty="0"/>
              <a:t>Hinton</a:t>
            </a:r>
            <a:r>
              <a:rPr lang="zh-CN" altLang="en-US" sz="2000" dirty="0"/>
              <a:t>等人证实反向传播可用于数学分布特征的学习</a:t>
            </a:r>
            <a:endParaRPr lang="en-US" altLang="zh-CN" sz="2000" dirty="0"/>
          </a:p>
          <a:p>
            <a:pPr marL="285750" indent="-285750">
              <a:lnSpc>
                <a:spcPct val="150000"/>
              </a:lnSpc>
              <a:buFont typeface="Arial" panose="020B0604020202020204" pitchFamily="34" charset="0"/>
              <a:buChar char="•"/>
            </a:pPr>
            <a:r>
              <a:rPr lang="en-US" altLang="zh-CN" sz="2000" dirty="0"/>
              <a:t>1989</a:t>
            </a:r>
            <a:r>
              <a:rPr lang="zh-CN" altLang="en-US" sz="2000" dirty="0"/>
              <a:t>年，</a:t>
            </a:r>
            <a:r>
              <a:rPr lang="en-US" altLang="zh-CN" sz="2000" dirty="0" err="1" smtClean="0"/>
              <a:t>LeCun</a:t>
            </a:r>
            <a:r>
              <a:rPr lang="zh-CN" altLang="en-US" sz="2000" dirty="0" smtClean="0"/>
              <a:t>首次将</a:t>
            </a:r>
            <a:r>
              <a:rPr lang="zh-CN" altLang="en-US" sz="2000" dirty="0"/>
              <a:t>卷积网络用于手写识别</a:t>
            </a:r>
            <a:endParaRPr lang="en-US" altLang="zh-CN" sz="2000" dirty="0"/>
          </a:p>
          <a:p>
            <a:pPr marL="285750" indent="-285750">
              <a:lnSpc>
                <a:spcPct val="150000"/>
              </a:lnSpc>
              <a:buFont typeface="Arial" panose="020B0604020202020204" pitchFamily="34" charset="0"/>
              <a:buChar char="•"/>
            </a:pPr>
            <a:r>
              <a:rPr lang="en-US" altLang="zh-CN" sz="2000" dirty="0"/>
              <a:t>2011</a:t>
            </a:r>
            <a:r>
              <a:rPr lang="zh-CN" altLang="en-US" sz="2000" dirty="0"/>
              <a:t>年后，</a:t>
            </a:r>
            <a:r>
              <a:rPr lang="en-US" altLang="zh-CN" sz="2000" dirty="0">
                <a:solidFill>
                  <a:srgbClr val="FF0000"/>
                </a:solidFill>
              </a:rPr>
              <a:t>GPU</a:t>
            </a:r>
            <a:r>
              <a:rPr lang="zh-CN" altLang="en-US" sz="2000" dirty="0">
                <a:solidFill>
                  <a:srgbClr val="FF0000"/>
                </a:solidFill>
              </a:rPr>
              <a:t>高速发展</a:t>
            </a:r>
            <a:r>
              <a:rPr lang="zh-CN" altLang="en-US" sz="2000" dirty="0"/>
              <a:t>，深度学习迎来研究和应用高峰</a:t>
            </a:r>
            <a:endParaRPr lang="en-US" altLang="zh-CN" sz="2000" dirty="0"/>
          </a:p>
        </p:txBody>
      </p:sp>
      <p:pic>
        <p:nvPicPr>
          <p:cNvPr id="5" name="图片 4"/>
          <p:cNvPicPr>
            <a:picLocks noChangeAspect="1"/>
          </p:cNvPicPr>
          <p:nvPr/>
        </p:nvPicPr>
        <p:blipFill>
          <a:blip r:embed="rId5"/>
          <a:stretch>
            <a:fillRect/>
          </a:stretch>
        </p:blipFill>
        <p:spPr>
          <a:xfrm>
            <a:off x="2123728" y="4797152"/>
            <a:ext cx="4948251" cy="1667476"/>
          </a:xfrm>
          <a:prstGeom prst="rect">
            <a:avLst/>
          </a:prstGeom>
        </p:spPr>
      </p:pic>
      <p:sp>
        <p:nvSpPr>
          <p:cNvPr id="6" name="文本框 5"/>
          <p:cNvSpPr txBox="1"/>
          <p:nvPr/>
        </p:nvSpPr>
        <p:spPr>
          <a:xfrm>
            <a:off x="3131840" y="6453336"/>
            <a:ext cx="3185487" cy="369332"/>
          </a:xfrm>
          <a:prstGeom prst="rect">
            <a:avLst/>
          </a:prstGeom>
          <a:noFill/>
        </p:spPr>
        <p:txBody>
          <a:bodyPr wrap="none" rtlCol="0">
            <a:spAutoFit/>
          </a:bodyPr>
          <a:lstStyle/>
          <a:p>
            <a:r>
              <a:rPr lang="en-US" altLang="zh-CN" dirty="0" smtClean="0">
                <a:latin typeface="仿宋" panose="02010609060101010101" pitchFamily="49" charset="-122"/>
                <a:ea typeface="仿宋" panose="02010609060101010101" pitchFamily="49" charset="-122"/>
              </a:rPr>
              <a:t>1989</a:t>
            </a:r>
            <a:r>
              <a:rPr lang="zh-CN" altLang="en-US" dirty="0" smtClean="0">
                <a:latin typeface="仿宋" panose="02010609060101010101" pitchFamily="49" charset="-122"/>
                <a:ea typeface="仿宋" panose="02010609060101010101" pitchFamily="49" charset="-122"/>
              </a:rPr>
              <a:t>年，</a:t>
            </a:r>
            <a:r>
              <a:rPr lang="en-US" altLang="zh-CN" dirty="0" err="1" smtClean="0">
                <a:latin typeface="仿宋" panose="02010609060101010101" pitchFamily="49" charset="-122"/>
                <a:ea typeface="仿宋" panose="02010609060101010101" pitchFamily="49" charset="-122"/>
              </a:rPr>
              <a:t>LeCun</a:t>
            </a:r>
            <a:r>
              <a:rPr lang="zh-CN" altLang="en-US" dirty="0" smtClean="0">
                <a:latin typeface="仿宋" panose="02010609060101010101" pitchFamily="49" charset="-122"/>
                <a:ea typeface="仿宋" panose="02010609060101010101" pitchFamily="49" charset="-122"/>
              </a:rPr>
              <a:t>实现的</a:t>
            </a:r>
            <a:r>
              <a:rPr lang="en-US" altLang="zh-CN" dirty="0" smtClean="0">
                <a:latin typeface="仿宋" panose="02010609060101010101" pitchFamily="49" charset="-122"/>
                <a:ea typeface="仿宋" panose="02010609060101010101" pitchFamily="49" charset="-122"/>
              </a:rPr>
              <a:t>CNN</a:t>
            </a:r>
            <a:r>
              <a:rPr lang="zh-CN" altLang="en-US" dirty="0" smtClean="0">
                <a:latin typeface="仿宋" panose="02010609060101010101" pitchFamily="49" charset="-122"/>
                <a:ea typeface="仿宋" panose="02010609060101010101" pitchFamily="49" charset="-122"/>
              </a:rPr>
              <a:t>结构</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24029093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0"/>
          <p:cNvPicPr>
            <a:picLocks noChangeAspect="1" noChangeArrowheads="1"/>
          </p:cNvPicPr>
          <p:nvPr/>
        </p:nvPicPr>
        <p:blipFill>
          <a:blip r:embed="rId3" cstate="print"/>
          <a:srcRect/>
          <a:stretch>
            <a:fillRect/>
          </a:stretch>
        </p:blipFill>
        <p:spPr bwMode="auto">
          <a:xfrm>
            <a:off x="-29730" y="1"/>
            <a:ext cx="9173730" cy="6858000"/>
          </a:xfrm>
          <a:prstGeom prst="rect">
            <a:avLst/>
          </a:prstGeom>
          <a:noFill/>
          <a:ln w="9525">
            <a:noFill/>
            <a:miter lim="800000"/>
            <a:headEnd/>
            <a:tailEnd/>
          </a:ln>
        </p:spPr>
      </p:pic>
      <p:sp>
        <p:nvSpPr>
          <p:cNvPr id="6148" name="TextBox 6"/>
          <p:cNvSpPr txBox="1">
            <a:spLocks noChangeArrowheads="1"/>
          </p:cNvSpPr>
          <p:nvPr/>
        </p:nvSpPr>
        <p:spPr bwMode="auto">
          <a:xfrm>
            <a:off x="5857884" y="2000240"/>
            <a:ext cx="5443537" cy="5262979"/>
          </a:xfrm>
          <a:prstGeom prst="rect">
            <a:avLst/>
          </a:prstGeom>
          <a:noFill/>
          <a:ln w="9525">
            <a:noFill/>
            <a:miter lim="800000"/>
            <a:headEnd/>
            <a:tailEnd/>
          </a:ln>
        </p:spPr>
        <p:txBody>
          <a:bodyPr>
            <a:spAutoFit/>
          </a:bodyPr>
          <a:lstStyle/>
          <a:p>
            <a:endParaRPr lang="en-US" altLang="zh-CN" sz="2400" b="1" dirty="0">
              <a:latin typeface="Calibri" pitchFamily="34" charset="0"/>
            </a:endParaRPr>
          </a:p>
          <a:p>
            <a:endParaRPr lang="en-US" altLang="zh-CN" sz="2400" b="1" dirty="0" smtClean="0">
              <a:latin typeface="Calibri" pitchFamily="34" charset="0"/>
            </a:endParaRPr>
          </a:p>
          <a:p>
            <a:endParaRPr lang="en-US" altLang="zh-CN" sz="2400" b="1" dirty="0">
              <a:latin typeface="Calibri" pitchFamily="34" charset="0"/>
            </a:endParaRPr>
          </a:p>
          <a:p>
            <a:endParaRPr lang="en-US" altLang="zh-CN" sz="2400" b="1" dirty="0">
              <a:latin typeface="Calibri" pitchFamily="34" charset="0"/>
            </a:endParaRPr>
          </a:p>
          <a:p>
            <a:endParaRPr lang="en-US" altLang="zh-CN" sz="2400" b="1" dirty="0">
              <a:latin typeface="Calibri" pitchFamily="34" charset="0"/>
            </a:endParaRPr>
          </a:p>
          <a:p>
            <a:endParaRPr lang="en-US" altLang="zh-CN" sz="2400" b="1" dirty="0">
              <a:latin typeface="Calibri" pitchFamily="34" charset="0"/>
            </a:endParaRPr>
          </a:p>
          <a:p>
            <a:endParaRPr lang="en-US" altLang="zh-CN" sz="2400" b="1" dirty="0">
              <a:latin typeface="Calibri" pitchFamily="34" charset="0"/>
            </a:endParaRPr>
          </a:p>
          <a:p>
            <a:endParaRPr lang="en-US" altLang="zh-CN" sz="2400" b="1" dirty="0">
              <a:latin typeface="Calibri" pitchFamily="34" charset="0"/>
            </a:endParaRPr>
          </a:p>
          <a:p>
            <a:endParaRPr lang="en-US" altLang="zh-CN" sz="2400" b="1" dirty="0">
              <a:latin typeface="Calibri" pitchFamily="34" charset="0"/>
            </a:endParaRPr>
          </a:p>
          <a:p>
            <a:endParaRPr lang="en-US" altLang="zh-CN" sz="2400" b="1" dirty="0">
              <a:latin typeface="Calibri" pitchFamily="34" charset="0"/>
            </a:endParaRPr>
          </a:p>
          <a:p>
            <a:endParaRPr lang="en-US" altLang="zh-CN" sz="2400" b="1" dirty="0">
              <a:latin typeface="Calibri" pitchFamily="34" charset="0"/>
            </a:endParaRPr>
          </a:p>
          <a:p>
            <a:endParaRPr lang="en-US" altLang="zh-CN" sz="2400" b="1" dirty="0">
              <a:latin typeface="Calibri" pitchFamily="34" charset="0"/>
            </a:endParaRPr>
          </a:p>
          <a:p>
            <a:endParaRPr lang="en-US" altLang="zh-CN" sz="2400" b="1" dirty="0">
              <a:latin typeface="Calibri" pitchFamily="34" charset="0"/>
            </a:endParaRPr>
          </a:p>
          <a:p>
            <a:endParaRPr lang="zh-CN" altLang="en-US" sz="2400" dirty="0">
              <a:latin typeface="Calibri" pitchFamily="34" charset="0"/>
            </a:endParaRPr>
          </a:p>
        </p:txBody>
      </p:sp>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1860" name="AutoShape 4"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35170" name="Picture 2" descr="d:\Backup\桌面\306_254584_643d41b9ba2b576.png"/>
          <p:cNvPicPr>
            <a:picLocks noChangeAspect="1" noChangeArrowheads="1"/>
          </p:cNvPicPr>
          <p:nvPr/>
        </p:nvPicPr>
        <p:blipFill>
          <a:blip r:embed="rId4" cstate="print"/>
          <a:srcRect/>
          <a:stretch>
            <a:fillRect/>
          </a:stretch>
        </p:blipFill>
        <p:spPr bwMode="auto">
          <a:xfrm rot="18514170">
            <a:off x="-234417" y="73471"/>
            <a:ext cx="3032618" cy="2871074"/>
          </a:xfrm>
          <a:prstGeom prst="rect">
            <a:avLst/>
          </a:prstGeom>
          <a:noFill/>
        </p:spPr>
      </p:pic>
      <p:sp>
        <p:nvSpPr>
          <p:cNvPr id="16" name="标题 5"/>
          <p:cNvSpPr>
            <a:spLocks noGrp="1"/>
          </p:cNvSpPr>
          <p:nvPr>
            <p:ph type="title"/>
            <p:custDataLst>
              <p:tags r:id="rId1"/>
            </p:custDataLst>
          </p:nvPr>
        </p:nvSpPr>
        <p:spPr>
          <a:xfrm>
            <a:off x="414366" y="2500314"/>
            <a:ext cx="8229600" cy="1143000"/>
          </a:xfrm>
          <a:ln/>
          <a:effectLst>
            <a:glow rad="228600">
              <a:schemeClr val="accent1">
                <a:satMod val="175000"/>
                <a:alpha val="40000"/>
              </a:schemeClr>
            </a:glow>
          </a:effectLst>
        </p:spPr>
        <p:txBody>
          <a:bodyPr wrap="square" lIns="91440" tIns="45720" rIns="91440" bIns="45720" anchor="ctr">
            <a:normAutofit/>
          </a:bodyPr>
          <a:lstStyle/>
          <a:p>
            <a:pPr eaLnBrk="1" hangingPunct="1"/>
            <a:r>
              <a:rPr lang="en-US" altLang="zh-CN" sz="4800" b="1" i="1" dirty="0" smtClean="0">
                <a:solidFill>
                  <a:schemeClr val="tx1">
                    <a:lumMod val="65000"/>
                    <a:lumOff val="35000"/>
                  </a:schemeClr>
                </a:solidFill>
                <a:effectLst>
                  <a:outerShdw blurRad="38100" dist="38100" dir="2700000" algn="tl">
                    <a:srgbClr val="000000">
                      <a:alpha val="43137"/>
                    </a:srgbClr>
                  </a:outerShdw>
                </a:effectLst>
                <a:latin typeface="楷体" pitchFamily="49" charset="-122"/>
                <a:ea typeface="楷体" pitchFamily="49" charset="-122"/>
              </a:rPr>
              <a:t>—</a:t>
            </a:r>
            <a:r>
              <a:rPr lang="zh-CN" altLang="en-US" sz="4800" b="1" i="1" kern="1200" dirty="0" smtClean="0">
                <a:solidFill>
                  <a:schemeClr val="tx1">
                    <a:lumMod val="65000"/>
                    <a:lumOff val="35000"/>
                  </a:schemeClr>
                </a:solidFill>
                <a:effectLst>
                  <a:outerShdw blurRad="38100" dist="38100" dir="2700000" algn="tl">
                    <a:srgbClr val="000000">
                      <a:alpha val="43137"/>
                    </a:srgbClr>
                  </a:outerShdw>
                </a:effectLst>
                <a:latin typeface="楷体" pitchFamily="49" charset="-122"/>
                <a:ea typeface="楷体" pitchFamily="49" charset="-122"/>
              </a:rPr>
              <a:t>谢谢指导</a:t>
            </a:r>
            <a:r>
              <a:rPr lang="en-US" altLang="zh-CN" sz="4800" b="1" i="1" kern="1200" dirty="0" smtClean="0">
                <a:solidFill>
                  <a:schemeClr val="tx1">
                    <a:lumMod val="65000"/>
                    <a:lumOff val="35000"/>
                  </a:schemeClr>
                </a:solidFill>
                <a:effectLst>
                  <a:outerShdw blurRad="38100" dist="38100" dir="2700000" algn="tl">
                    <a:srgbClr val="000000">
                      <a:alpha val="43137"/>
                    </a:srgbClr>
                  </a:outerShdw>
                </a:effectLst>
                <a:latin typeface="楷体" pitchFamily="49" charset="-122"/>
                <a:ea typeface="楷体" pitchFamily="49" charset="-122"/>
              </a:rPr>
              <a:t>—</a:t>
            </a:r>
            <a:endParaRPr lang="en-US" altLang="zh-CN" sz="4800" b="1" i="1" kern="1200" dirty="0">
              <a:solidFill>
                <a:schemeClr val="tx1">
                  <a:lumMod val="65000"/>
                  <a:lumOff val="35000"/>
                </a:schemeClr>
              </a:solidFill>
              <a:effectLst>
                <a:outerShdw blurRad="38100" dist="38100" dir="2700000" algn="tl">
                  <a:srgbClr val="000000">
                    <a:alpha val="43137"/>
                  </a:srgbClr>
                </a:outerShdw>
              </a:effectLst>
              <a:latin typeface="楷体" pitchFamily="49" charset="-122"/>
              <a:ea typeface="楷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135170"/>
                                        </p:tgtEl>
                                        <p:attrNameLst>
                                          <p:attrName>style.visibility</p:attrName>
                                        </p:attrNameLst>
                                      </p:cBhvr>
                                      <p:to>
                                        <p:strVal val="visible"/>
                                      </p:to>
                                    </p:set>
                                    <p:animEffect transition="in" filter="fade">
                                      <p:cBhvr>
                                        <p:cTn id="7" dur="400" decel="100000"/>
                                        <p:tgtEl>
                                          <p:spTgt spid="135170"/>
                                        </p:tgtEl>
                                      </p:cBhvr>
                                    </p:animEffect>
                                    <p:anim calcmode="lin" valueType="num">
                                      <p:cBhvr>
                                        <p:cTn id="8" dur="400" decel="100000" fill="hold"/>
                                        <p:tgtEl>
                                          <p:spTgt spid="135170"/>
                                        </p:tgtEl>
                                        <p:attrNameLst>
                                          <p:attrName>style.rotation</p:attrName>
                                        </p:attrNameLst>
                                      </p:cBhvr>
                                      <p:tavLst>
                                        <p:tav tm="0">
                                          <p:val>
                                            <p:fltVal val="-90"/>
                                          </p:val>
                                        </p:tav>
                                        <p:tav tm="100000">
                                          <p:val>
                                            <p:fltVal val="0"/>
                                          </p:val>
                                        </p:tav>
                                      </p:tavLst>
                                    </p:anim>
                                    <p:anim calcmode="lin" valueType="num">
                                      <p:cBhvr>
                                        <p:cTn id="9" dur="400" decel="100000" fill="hold"/>
                                        <p:tgtEl>
                                          <p:spTgt spid="135170"/>
                                        </p:tgtEl>
                                        <p:attrNameLst>
                                          <p:attrName>ppt_x</p:attrName>
                                        </p:attrNameLst>
                                      </p:cBhvr>
                                      <p:tavLst>
                                        <p:tav tm="0">
                                          <p:val>
                                            <p:strVal val="#ppt_x+0.4"/>
                                          </p:val>
                                        </p:tav>
                                        <p:tav tm="100000">
                                          <p:val>
                                            <p:strVal val="#ppt_x-0.05"/>
                                          </p:val>
                                        </p:tav>
                                      </p:tavLst>
                                    </p:anim>
                                    <p:anim calcmode="lin" valueType="num">
                                      <p:cBhvr>
                                        <p:cTn id="10" dur="400" decel="100000" fill="hold"/>
                                        <p:tgtEl>
                                          <p:spTgt spid="135170"/>
                                        </p:tgtEl>
                                        <p:attrNameLst>
                                          <p:attrName>ppt_y</p:attrName>
                                        </p:attrNameLst>
                                      </p:cBhvr>
                                      <p:tavLst>
                                        <p:tav tm="0">
                                          <p:val>
                                            <p:strVal val="#ppt_y-0.4"/>
                                          </p:val>
                                        </p:tav>
                                        <p:tav tm="100000">
                                          <p:val>
                                            <p:strVal val="#ppt_y+0.1"/>
                                          </p:val>
                                        </p:tav>
                                      </p:tavLst>
                                    </p:anim>
                                    <p:anim calcmode="lin" valueType="num">
                                      <p:cBhvr>
                                        <p:cTn id="11" dur="100" accel="100000" fill="hold">
                                          <p:stCondLst>
                                            <p:cond delay="400"/>
                                          </p:stCondLst>
                                        </p:cTn>
                                        <p:tgtEl>
                                          <p:spTgt spid="135170"/>
                                        </p:tgtEl>
                                        <p:attrNameLst>
                                          <p:attrName>ppt_x</p:attrName>
                                        </p:attrNameLst>
                                      </p:cBhvr>
                                      <p:tavLst>
                                        <p:tav tm="0">
                                          <p:val>
                                            <p:strVal val="#ppt_x-0.05"/>
                                          </p:val>
                                        </p:tav>
                                        <p:tav tm="100000">
                                          <p:val>
                                            <p:strVal val="#ppt_x"/>
                                          </p:val>
                                        </p:tav>
                                      </p:tavLst>
                                    </p:anim>
                                    <p:anim calcmode="lin" valueType="num">
                                      <p:cBhvr>
                                        <p:cTn id="12" dur="100" accel="100000" fill="hold">
                                          <p:stCondLst>
                                            <p:cond delay="400"/>
                                          </p:stCondLst>
                                        </p:cTn>
                                        <p:tgtEl>
                                          <p:spTgt spid="135170"/>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1+#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0"/>
          <p:cNvPicPr>
            <a:picLocks noChangeAspect="1" noChangeArrowheads="1"/>
          </p:cNvPicPr>
          <p:nvPr/>
        </p:nvPicPr>
        <p:blipFill>
          <a:blip r:embed="rId2" cstate="print"/>
          <a:srcRect/>
          <a:stretch>
            <a:fillRect/>
          </a:stretch>
        </p:blipFill>
        <p:spPr bwMode="auto">
          <a:xfrm>
            <a:off x="-36512" y="13246"/>
            <a:ext cx="9180512" cy="6835775"/>
          </a:xfrm>
          <a:prstGeom prst="rect">
            <a:avLst/>
          </a:prstGeom>
          <a:noFill/>
          <a:ln w="9525">
            <a:noFill/>
            <a:miter lim="800000"/>
            <a:headEnd/>
            <a:tailEnd/>
          </a:ln>
        </p:spPr>
      </p:pic>
      <p:pic>
        <p:nvPicPr>
          <p:cNvPr id="6158" name="Picture 2"/>
          <p:cNvPicPr>
            <a:picLocks noChangeAspect="1" noChangeArrowheads="1"/>
          </p:cNvPicPr>
          <p:nvPr/>
        </p:nvPicPr>
        <p:blipFill>
          <a:blip r:embed="rId3" cstate="print"/>
          <a:srcRect/>
          <a:stretch>
            <a:fillRect/>
          </a:stretch>
        </p:blipFill>
        <p:spPr bwMode="auto">
          <a:xfrm>
            <a:off x="-36512" y="0"/>
            <a:ext cx="9180512" cy="928688"/>
          </a:xfrm>
          <a:prstGeom prst="rect">
            <a:avLst/>
          </a:prstGeom>
          <a:noFill/>
          <a:ln w="9525">
            <a:noFill/>
            <a:miter lim="800000"/>
            <a:headEnd/>
            <a:tailEnd/>
          </a:ln>
        </p:spPr>
      </p:pic>
      <p:sp>
        <p:nvSpPr>
          <p:cNvPr id="6153" name="TextBox 12"/>
          <p:cNvSpPr txBox="1">
            <a:spLocks noChangeArrowheads="1"/>
          </p:cNvSpPr>
          <p:nvPr/>
        </p:nvSpPr>
        <p:spPr bwMode="auto">
          <a:xfrm>
            <a:off x="1142976" y="201594"/>
            <a:ext cx="4903907" cy="584775"/>
          </a:xfrm>
          <a:prstGeom prst="rect">
            <a:avLst/>
          </a:prstGeom>
          <a:noFill/>
          <a:ln w="9525">
            <a:noFill/>
            <a:miter lim="800000"/>
            <a:headEnd/>
            <a:tailEnd/>
          </a:ln>
        </p:spPr>
        <p:txBody>
          <a:bodyPr wrap="none">
            <a:spAutoFit/>
          </a:bodyPr>
          <a:lstStyle/>
          <a:p>
            <a:pPr lvl="0"/>
            <a:r>
              <a:rPr lang="zh-CN" altLang="en-US" sz="3200" dirty="0">
                <a:latin typeface="黑体" panose="02010609060101010101" pitchFamily="49" charset="-122"/>
              </a:rPr>
              <a:t>机器学习</a:t>
            </a:r>
            <a:r>
              <a:rPr lang="zh-CN" altLang="en-US" sz="3200" dirty="0" smtClean="0">
                <a:latin typeface="黑体" panose="02010609060101010101" pitchFamily="49" charset="-122"/>
              </a:rPr>
              <a:t>在</a:t>
            </a:r>
            <a:r>
              <a:rPr lang="en-US" altLang="zh-CN" sz="3200" dirty="0" smtClean="0">
                <a:latin typeface="黑体" panose="02010609060101010101" pitchFamily="49" charset="-122"/>
              </a:rPr>
              <a:t>GPR</a:t>
            </a:r>
            <a:r>
              <a:rPr lang="zh-CN" altLang="en-US" sz="3200" dirty="0" smtClean="0">
                <a:latin typeface="黑体" panose="02010609060101010101" pitchFamily="49" charset="-122"/>
              </a:rPr>
              <a:t>领域的应用</a:t>
            </a:r>
            <a:endParaRPr lang="zh-CN" altLang="en-US" sz="3200" dirty="0">
              <a:latin typeface="黑体" panose="02010609060101010101" pitchFamily="49" charset="-122"/>
            </a:endParaRPr>
          </a:p>
        </p:txBody>
      </p:sp>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1860" name="AutoShape 4"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descr="d:\Backup\桌面\timg (6).png"/>
          <p:cNvPicPr>
            <a:picLocks noChangeAspect="1" noChangeArrowheads="1"/>
          </p:cNvPicPr>
          <p:nvPr/>
        </p:nvPicPr>
        <p:blipFill>
          <a:blip r:embed="rId4" cstate="print"/>
          <a:srcRect/>
          <a:stretch>
            <a:fillRect/>
          </a:stretch>
        </p:blipFill>
        <p:spPr bwMode="auto">
          <a:xfrm>
            <a:off x="123089" y="26377"/>
            <a:ext cx="857231" cy="857231"/>
          </a:xfrm>
          <a:prstGeom prst="rect">
            <a:avLst/>
          </a:prstGeom>
          <a:noFill/>
        </p:spPr>
      </p:pic>
      <p:sp>
        <p:nvSpPr>
          <p:cNvPr id="409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7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文本框 14"/>
          <p:cNvSpPr txBox="1"/>
          <p:nvPr/>
        </p:nvSpPr>
        <p:spPr>
          <a:xfrm>
            <a:off x="1475656" y="1052736"/>
            <a:ext cx="6408712" cy="24006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2000" dirty="0" smtClean="0"/>
              <a:t>2010</a:t>
            </a:r>
            <a:r>
              <a:rPr lang="zh-CN" altLang="en-US" sz="2000" dirty="0" smtClean="0"/>
              <a:t>之前：的</a:t>
            </a:r>
            <a:r>
              <a:rPr lang="zh-CN" altLang="en-US" sz="2000" dirty="0"/>
              <a:t>应用局限于浅层网络与向量机模型</a:t>
            </a:r>
            <a:endParaRPr lang="en-US" altLang="zh-CN" sz="2000" dirty="0"/>
          </a:p>
          <a:p>
            <a:pPr marL="285750" indent="-285750">
              <a:lnSpc>
                <a:spcPct val="150000"/>
              </a:lnSpc>
              <a:buFont typeface="Arial" panose="020B0604020202020204" pitchFamily="34" charset="0"/>
              <a:buChar char="•"/>
            </a:pPr>
            <a:r>
              <a:rPr lang="en-US" altLang="zh-CN" sz="2000" dirty="0" smtClean="0"/>
              <a:t>2014</a:t>
            </a:r>
            <a:r>
              <a:rPr lang="zh-CN" altLang="en-US" sz="2000" dirty="0"/>
              <a:t>：</a:t>
            </a:r>
            <a:r>
              <a:rPr lang="zh-CN" altLang="en-US" sz="2000" dirty="0" smtClean="0"/>
              <a:t>西班牙</a:t>
            </a:r>
            <a:r>
              <a:rPr lang="en-US" altLang="zh-CN" sz="2000" dirty="0" err="1"/>
              <a:t>Núñez</a:t>
            </a:r>
            <a:r>
              <a:rPr lang="en-US" altLang="zh-CN" sz="2000" dirty="0"/>
              <a:t>-Nieto </a:t>
            </a:r>
            <a:r>
              <a:rPr lang="zh-CN" altLang="en-US" sz="2000" dirty="0"/>
              <a:t>等人将探地雷达数据使用</a:t>
            </a:r>
            <a:r>
              <a:rPr lang="zh-CN" altLang="en-US" sz="2000" dirty="0">
                <a:solidFill>
                  <a:srgbClr val="FF0000"/>
                </a:solidFill>
              </a:rPr>
              <a:t>深度感知机</a:t>
            </a:r>
            <a:r>
              <a:rPr lang="zh-CN" altLang="en-US" sz="2000" dirty="0"/>
              <a:t>进行</a:t>
            </a:r>
            <a:r>
              <a:rPr lang="zh-CN" altLang="en-US" sz="2000" dirty="0" smtClean="0"/>
              <a:t>监督训练，判断地下目标的</a:t>
            </a:r>
            <a:r>
              <a:rPr lang="zh-CN" altLang="en-US" sz="2000" dirty="0" smtClean="0">
                <a:solidFill>
                  <a:srgbClr val="FF0000"/>
                </a:solidFill>
              </a:rPr>
              <a:t>有无</a:t>
            </a:r>
            <a:endParaRPr lang="en-US" altLang="zh-CN" sz="2000" dirty="0">
              <a:solidFill>
                <a:srgbClr val="FF0000"/>
              </a:solidFill>
            </a:endParaRPr>
          </a:p>
          <a:p>
            <a:pPr marL="285750" indent="-285750">
              <a:lnSpc>
                <a:spcPct val="150000"/>
              </a:lnSpc>
              <a:buFont typeface="Arial" panose="020B0604020202020204" pitchFamily="34" charset="0"/>
              <a:buChar char="•"/>
            </a:pPr>
            <a:r>
              <a:rPr lang="en-US" altLang="zh-CN" sz="2000" dirty="0" smtClean="0"/>
              <a:t>2018</a:t>
            </a:r>
            <a:r>
              <a:rPr lang="zh-CN" altLang="en-US" sz="2000" dirty="0"/>
              <a:t>：</a:t>
            </a:r>
            <a:r>
              <a:rPr lang="zh-CN" altLang="en-US" sz="2000" dirty="0" smtClean="0"/>
              <a:t>国防</a:t>
            </a:r>
            <a:r>
              <a:rPr lang="zh-CN" altLang="en-US" sz="2000" dirty="0"/>
              <a:t>科技大学刘涛等人，</a:t>
            </a:r>
            <a:r>
              <a:rPr lang="zh-CN" altLang="en-US" sz="2000" dirty="0" smtClean="0"/>
              <a:t>利用</a:t>
            </a:r>
            <a:r>
              <a:rPr lang="en-US" altLang="zh-CN" sz="2000" dirty="0" smtClean="0"/>
              <a:t>ADALINE</a:t>
            </a:r>
            <a:r>
              <a:rPr lang="zh-CN" altLang="en-US" sz="2000" dirty="0" smtClean="0"/>
              <a:t>神经网络</a:t>
            </a:r>
            <a:r>
              <a:rPr lang="zh-CN" altLang="en-US" sz="2000" dirty="0"/>
              <a:t>，实现了对</a:t>
            </a:r>
            <a:r>
              <a:rPr lang="zh-CN" altLang="en-US" sz="2000" dirty="0">
                <a:solidFill>
                  <a:srgbClr val="FF0000"/>
                </a:solidFill>
              </a:rPr>
              <a:t>地下目标位置</a:t>
            </a:r>
            <a:r>
              <a:rPr lang="zh-CN" altLang="en-US" sz="2000" dirty="0"/>
              <a:t>的预测</a:t>
            </a:r>
            <a:endParaRPr lang="en-US" altLang="zh-CN" sz="2000" dirty="0"/>
          </a:p>
        </p:txBody>
      </p:sp>
      <p:pic>
        <p:nvPicPr>
          <p:cNvPr id="7" name="图片 6"/>
          <p:cNvPicPr>
            <a:picLocks noChangeAspect="1"/>
          </p:cNvPicPr>
          <p:nvPr/>
        </p:nvPicPr>
        <p:blipFill>
          <a:blip r:embed="rId5"/>
          <a:stretch>
            <a:fillRect/>
          </a:stretch>
        </p:blipFill>
        <p:spPr>
          <a:xfrm>
            <a:off x="1547664" y="3645024"/>
            <a:ext cx="6096800" cy="2592288"/>
          </a:xfrm>
          <a:prstGeom prst="rect">
            <a:avLst/>
          </a:prstGeom>
        </p:spPr>
      </p:pic>
      <p:sp>
        <p:nvSpPr>
          <p:cNvPr id="19" name="文本框 18"/>
          <p:cNvSpPr txBox="1"/>
          <p:nvPr/>
        </p:nvSpPr>
        <p:spPr>
          <a:xfrm>
            <a:off x="2771800" y="6309320"/>
            <a:ext cx="4108817"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刘涛等人实现的</a:t>
            </a:r>
            <a:r>
              <a:rPr lang="en-US" altLang="zh-CN" dirty="0" smtClean="0">
                <a:latin typeface="仿宋" panose="02010609060101010101" pitchFamily="49" charset="-122"/>
                <a:ea typeface="仿宋" panose="02010609060101010101" pitchFamily="49" charset="-122"/>
              </a:rPr>
              <a:t>GPR</a:t>
            </a:r>
            <a:r>
              <a:rPr lang="zh-CN" altLang="en-US" dirty="0" smtClean="0">
                <a:latin typeface="仿宋" panose="02010609060101010101" pitchFamily="49" charset="-122"/>
                <a:ea typeface="仿宋" panose="02010609060101010101" pitchFamily="49" charset="-122"/>
              </a:rPr>
              <a:t>目标信号强度检测</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5635091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0"/>
          <p:cNvPicPr>
            <a:picLocks noChangeAspect="1" noChangeArrowheads="1"/>
          </p:cNvPicPr>
          <p:nvPr/>
        </p:nvPicPr>
        <p:blipFill>
          <a:blip r:embed="rId2" cstate="print"/>
          <a:srcRect/>
          <a:stretch>
            <a:fillRect/>
          </a:stretch>
        </p:blipFill>
        <p:spPr bwMode="auto">
          <a:xfrm>
            <a:off x="-36512" y="13246"/>
            <a:ext cx="9180512" cy="6835775"/>
          </a:xfrm>
          <a:prstGeom prst="rect">
            <a:avLst/>
          </a:prstGeom>
          <a:noFill/>
          <a:ln w="9525">
            <a:noFill/>
            <a:miter lim="800000"/>
            <a:headEnd/>
            <a:tailEnd/>
          </a:ln>
        </p:spPr>
      </p:pic>
      <p:pic>
        <p:nvPicPr>
          <p:cNvPr id="6158" name="Picture 2"/>
          <p:cNvPicPr>
            <a:picLocks noChangeAspect="1" noChangeArrowheads="1"/>
          </p:cNvPicPr>
          <p:nvPr/>
        </p:nvPicPr>
        <p:blipFill>
          <a:blip r:embed="rId3" cstate="print"/>
          <a:srcRect/>
          <a:stretch>
            <a:fillRect/>
          </a:stretch>
        </p:blipFill>
        <p:spPr bwMode="auto">
          <a:xfrm>
            <a:off x="-36512" y="0"/>
            <a:ext cx="9180512" cy="928688"/>
          </a:xfrm>
          <a:prstGeom prst="rect">
            <a:avLst/>
          </a:prstGeom>
          <a:noFill/>
          <a:ln w="9525">
            <a:noFill/>
            <a:miter lim="800000"/>
            <a:headEnd/>
            <a:tailEnd/>
          </a:ln>
        </p:spPr>
      </p:pic>
      <p:sp>
        <p:nvSpPr>
          <p:cNvPr id="6153" name="TextBox 12"/>
          <p:cNvSpPr txBox="1">
            <a:spLocks noChangeArrowheads="1"/>
          </p:cNvSpPr>
          <p:nvPr/>
        </p:nvSpPr>
        <p:spPr bwMode="auto">
          <a:xfrm>
            <a:off x="1142976" y="201594"/>
            <a:ext cx="6545382" cy="584775"/>
          </a:xfrm>
          <a:prstGeom prst="rect">
            <a:avLst/>
          </a:prstGeom>
          <a:noFill/>
          <a:ln w="9525">
            <a:noFill/>
            <a:miter lim="800000"/>
            <a:headEnd/>
            <a:tailEnd/>
          </a:ln>
        </p:spPr>
        <p:txBody>
          <a:bodyPr wrap="none">
            <a:spAutoFit/>
          </a:bodyPr>
          <a:lstStyle/>
          <a:p>
            <a:pPr lvl="0"/>
            <a:r>
              <a:rPr lang="zh-CN" altLang="en-US" sz="3200" dirty="0" smtClean="0">
                <a:latin typeface="黑体" panose="02010609060101010101" pitchFamily="49" charset="-122"/>
              </a:rPr>
              <a:t>已有研究成果的</a:t>
            </a:r>
            <a:r>
              <a:rPr lang="zh-CN" altLang="en-US" sz="3200" dirty="0" smtClean="0">
                <a:latin typeface="黑体" panose="02010609060101010101" pitchFamily="49" charset="-122"/>
              </a:rPr>
              <a:t>局限性及改进方案</a:t>
            </a:r>
            <a:endParaRPr lang="zh-CN" altLang="en-US" sz="3200" dirty="0">
              <a:latin typeface="黑体" panose="02010609060101010101" pitchFamily="49" charset="-122"/>
            </a:endParaRPr>
          </a:p>
        </p:txBody>
      </p:sp>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1860" name="AutoShape 4"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descr="d:\Backup\桌面\timg (6).png"/>
          <p:cNvPicPr>
            <a:picLocks noChangeAspect="1" noChangeArrowheads="1"/>
          </p:cNvPicPr>
          <p:nvPr/>
        </p:nvPicPr>
        <p:blipFill>
          <a:blip r:embed="rId4" cstate="print"/>
          <a:srcRect/>
          <a:stretch>
            <a:fillRect/>
          </a:stretch>
        </p:blipFill>
        <p:spPr bwMode="auto">
          <a:xfrm>
            <a:off x="123089" y="26377"/>
            <a:ext cx="857231" cy="857231"/>
          </a:xfrm>
          <a:prstGeom prst="rect">
            <a:avLst/>
          </a:prstGeom>
          <a:noFill/>
        </p:spPr>
      </p:pic>
      <p:sp>
        <p:nvSpPr>
          <p:cNvPr id="409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7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文本框 14"/>
          <p:cNvSpPr txBox="1"/>
          <p:nvPr/>
        </p:nvSpPr>
        <p:spPr>
          <a:xfrm>
            <a:off x="1475656" y="1052736"/>
            <a:ext cx="6408712" cy="2400657"/>
          </a:xfrm>
          <a:prstGeom prst="rect">
            <a:avLst/>
          </a:prstGeom>
          <a:noFill/>
        </p:spPr>
        <p:txBody>
          <a:bodyPr wrap="square" rtlCol="0">
            <a:spAutoFit/>
          </a:bodyPr>
          <a:lstStyle/>
          <a:p>
            <a:pPr>
              <a:lnSpc>
                <a:spcPct val="150000"/>
              </a:lnSpc>
            </a:pPr>
            <a:r>
              <a:rPr lang="zh-CN" altLang="en-US" sz="2000" dirty="0" smtClean="0"/>
              <a:t>局限性：</a:t>
            </a:r>
            <a:endParaRPr lang="en-US" altLang="zh-CN" sz="2000" dirty="0"/>
          </a:p>
          <a:p>
            <a:pPr marL="342900" indent="-342900">
              <a:lnSpc>
                <a:spcPct val="150000"/>
              </a:lnSpc>
              <a:buFont typeface="Arial" panose="020B0604020202020204" pitchFamily="34" charset="0"/>
              <a:buChar char="•"/>
            </a:pPr>
            <a:r>
              <a:rPr lang="zh-CN" altLang="en-US" sz="2000" dirty="0" smtClean="0"/>
              <a:t>所预测的目标性质集中于目标的</a:t>
            </a:r>
            <a:r>
              <a:rPr lang="zh-CN" altLang="en-US" sz="2000" dirty="0" smtClean="0">
                <a:solidFill>
                  <a:srgbClr val="FF0000"/>
                </a:solidFill>
              </a:rPr>
              <a:t>有无</a:t>
            </a:r>
            <a:r>
              <a:rPr lang="zh-CN" altLang="en-US" sz="2000" dirty="0" smtClean="0"/>
              <a:t>与</a:t>
            </a:r>
            <a:r>
              <a:rPr lang="zh-CN" altLang="en-US" sz="2000" dirty="0" smtClean="0">
                <a:solidFill>
                  <a:srgbClr val="FF0000"/>
                </a:solidFill>
              </a:rPr>
              <a:t>位置</a:t>
            </a:r>
            <a:endParaRPr lang="en-US" altLang="zh-CN" sz="2000" dirty="0" smtClean="0">
              <a:solidFill>
                <a:srgbClr val="FF0000"/>
              </a:solidFill>
            </a:endParaRPr>
          </a:p>
          <a:p>
            <a:pPr>
              <a:lnSpc>
                <a:spcPct val="150000"/>
              </a:lnSpc>
            </a:pPr>
            <a:r>
              <a:rPr lang="zh-CN" altLang="en-US" sz="2000" dirty="0" smtClean="0">
                <a:solidFill>
                  <a:srgbClr val="FF0000"/>
                </a:solidFill>
              </a:rPr>
              <a:t>改进方法</a:t>
            </a:r>
            <a:r>
              <a:rPr lang="zh-CN" altLang="en-US" sz="2000" dirty="0" smtClean="0"/>
              <a:t>：</a:t>
            </a:r>
            <a:endParaRPr lang="en-US" altLang="zh-CN" sz="2000" dirty="0" smtClean="0"/>
          </a:p>
          <a:p>
            <a:pPr marL="342900" indent="-342900">
              <a:lnSpc>
                <a:spcPct val="150000"/>
              </a:lnSpc>
              <a:buFont typeface="Arial" panose="020B0604020202020204" pitchFamily="34" charset="0"/>
              <a:buChar char="•"/>
            </a:pPr>
            <a:r>
              <a:rPr lang="zh-CN" altLang="en-US" sz="2000" dirty="0" smtClean="0"/>
              <a:t>探索新的数据处理和建模方法，实现对目标位置、</a:t>
            </a:r>
            <a:r>
              <a:rPr lang="zh-CN" altLang="en-US" sz="2000" dirty="0" smtClean="0">
                <a:solidFill>
                  <a:srgbClr val="FF0000"/>
                </a:solidFill>
              </a:rPr>
              <a:t>材质</a:t>
            </a:r>
            <a:r>
              <a:rPr lang="zh-CN" altLang="en-US" sz="2000" dirty="0" smtClean="0"/>
              <a:t>、</a:t>
            </a:r>
            <a:r>
              <a:rPr lang="zh-CN" altLang="en-US" sz="2000" dirty="0" smtClean="0">
                <a:solidFill>
                  <a:srgbClr val="FF0000"/>
                </a:solidFill>
              </a:rPr>
              <a:t>深度</a:t>
            </a:r>
            <a:r>
              <a:rPr lang="zh-CN" altLang="en-US" sz="2000" dirty="0" smtClean="0"/>
              <a:t>等信息全方位的识别</a:t>
            </a:r>
            <a:endParaRPr lang="en-US" altLang="zh-CN" sz="2000" dirty="0" smtClean="0"/>
          </a:p>
        </p:txBody>
      </p:sp>
      <p:sp>
        <p:nvSpPr>
          <p:cNvPr id="19" name="文本框 18"/>
          <p:cNvSpPr txBox="1"/>
          <p:nvPr/>
        </p:nvSpPr>
        <p:spPr>
          <a:xfrm>
            <a:off x="2555776" y="6309320"/>
            <a:ext cx="4576894" cy="369332"/>
          </a:xfrm>
          <a:prstGeom prst="rect">
            <a:avLst/>
          </a:prstGeom>
          <a:noFill/>
        </p:spPr>
        <p:txBody>
          <a:bodyPr wrap="none" rtlCol="0">
            <a:spAutoFit/>
          </a:bodyPr>
          <a:lstStyle/>
          <a:p>
            <a:r>
              <a:rPr lang="en-US" altLang="zh-CN" dirty="0" err="1">
                <a:latin typeface="仿宋" panose="02010609060101010101" pitchFamily="49" charset="-122"/>
                <a:ea typeface="仿宋" panose="02010609060101010101" pitchFamily="49" charset="-122"/>
              </a:rPr>
              <a:t>Núñez</a:t>
            </a:r>
            <a:r>
              <a:rPr lang="en-US" altLang="zh-CN" dirty="0">
                <a:latin typeface="仿宋" panose="02010609060101010101" pitchFamily="49" charset="-122"/>
                <a:ea typeface="仿宋" panose="02010609060101010101" pitchFamily="49" charset="-122"/>
              </a:rPr>
              <a:t>-Nieto</a:t>
            </a:r>
            <a:r>
              <a:rPr lang="zh-CN" altLang="en-US" dirty="0">
                <a:latin typeface="仿宋" panose="02010609060101010101" pitchFamily="49" charset="-122"/>
                <a:ea typeface="仿宋" panose="02010609060101010101" pitchFamily="49" charset="-122"/>
              </a:rPr>
              <a:t>等</a:t>
            </a:r>
            <a:r>
              <a:rPr lang="zh-CN" altLang="en-US" dirty="0" smtClean="0">
                <a:latin typeface="仿宋" panose="02010609060101010101" pitchFamily="49" charset="-122"/>
                <a:ea typeface="仿宋" panose="02010609060101010101" pitchFamily="49" charset="-122"/>
              </a:rPr>
              <a:t>人实现的</a:t>
            </a:r>
            <a:r>
              <a:rPr lang="en-US" altLang="zh-CN" dirty="0" smtClean="0">
                <a:latin typeface="仿宋" panose="02010609060101010101" pitchFamily="49" charset="-122"/>
                <a:ea typeface="仿宋" panose="02010609060101010101" pitchFamily="49" charset="-122"/>
              </a:rPr>
              <a:t>GPR</a:t>
            </a:r>
            <a:r>
              <a:rPr lang="zh-CN" altLang="en-US" dirty="0" smtClean="0">
                <a:latin typeface="仿宋" panose="02010609060101010101" pitchFamily="49" charset="-122"/>
                <a:ea typeface="仿宋" panose="02010609060101010101" pitchFamily="49" charset="-122"/>
              </a:rPr>
              <a:t>目标概率检测</a:t>
            </a:r>
            <a:endParaRPr lang="zh-CN" altLang="en-US" dirty="0">
              <a:latin typeface="仿宋" panose="02010609060101010101" pitchFamily="49" charset="-122"/>
              <a:ea typeface="仿宋" panose="02010609060101010101" pitchFamily="49" charset="-122"/>
            </a:endParaRPr>
          </a:p>
        </p:txBody>
      </p:sp>
      <p:pic>
        <p:nvPicPr>
          <p:cNvPr id="2" name="图片 1"/>
          <p:cNvPicPr>
            <a:picLocks noChangeAspect="1"/>
          </p:cNvPicPr>
          <p:nvPr/>
        </p:nvPicPr>
        <p:blipFill>
          <a:blip r:embed="rId5"/>
          <a:stretch>
            <a:fillRect/>
          </a:stretch>
        </p:blipFill>
        <p:spPr>
          <a:xfrm>
            <a:off x="2915816" y="3645024"/>
            <a:ext cx="3675632" cy="2592288"/>
          </a:xfrm>
          <a:prstGeom prst="rect">
            <a:avLst/>
          </a:prstGeom>
        </p:spPr>
      </p:pic>
    </p:spTree>
    <p:extLst>
      <p:ext uri="{BB962C8B-B14F-4D97-AF65-F5344CB8AC3E}">
        <p14:creationId xmlns:p14="http://schemas.microsoft.com/office/powerpoint/2010/main" val="14071721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0"/>
          <p:cNvPicPr>
            <a:picLocks noChangeAspect="1" noChangeArrowheads="1"/>
          </p:cNvPicPr>
          <p:nvPr/>
        </p:nvPicPr>
        <p:blipFill>
          <a:blip r:embed="rId2" cstate="print"/>
          <a:srcRect/>
          <a:stretch>
            <a:fillRect/>
          </a:stretch>
        </p:blipFill>
        <p:spPr bwMode="auto">
          <a:xfrm>
            <a:off x="0" y="49609"/>
            <a:ext cx="9144000" cy="6835775"/>
          </a:xfrm>
          <a:prstGeom prst="rect">
            <a:avLst/>
          </a:prstGeom>
          <a:noFill/>
          <a:ln w="9525">
            <a:noFill/>
            <a:miter lim="800000"/>
            <a:headEnd/>
            <a:tailEnd/>
          </a:ln>
        </p:spPr>
      </p:pic>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1860" name="AutoShape 4"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9" name="Picture 2"/>
          <p:cNvPicPr>
            <a:picLocks noChangeAspect="1" noChangeArrowheads="1"/>
          </p:cNvPicPr>
          <p:nvPr/>
        </p:nvPicPr>
        <p:blipFill>
          <a:blip r:embed="rId3" cstate="print"/>
          <a:srcRect/>
          <a:stretch>
            <a:fillRect/>
          </a:stretch>
        </p:blipFill>
        <p:spPr bwMode="auto">
          <a:xfrm>
            <a:off x="0" y="0"/>
            <a:ext cx="9144000" cy="928688"/>
          </a:xfrm>
          <a:prstGeom prst="rect">
            <a:avLst/>
          </a:prstGeom>
          <a:noFill/>
          <a:ln w="9525">
            <a:noFill/>
            <a:miter lim="800000"/>
            <a:headEnd/>
            <a:tailEnd/>
          </a:ln>
        </p:spPr>
      </p:pic>
      <p:sp>
        <p:nvSpPr>
          <p:cNvPr id="6153" name="TextBox 12"/>
          <p:cNvSpPr txBox="1">
            <a:spLocks noChangeArrowheads="1"/>
          </p:cNvSpPr>
          <p:nvPr/>
        </p:nvSpPr>
        <p:spPr bwMode="auto">
          <a:xfrm>
            <a:off x="1234436" y="214290"/>
            <a:ext cx="1008609" cy="584775"/>
          </a:xfrm>
          <a:prstGeom prst="rect">
            <a:avLst/>
          </a:prstGeom>
          <a:noFill/>
          <a:ln w="9525">
            <a:noFill/>
            <a:miter lim="800000"/>
            <a:headEnd/>
            <a:tailEnd/>
          </a:ln>
        </p:spPr>
        <p:txBody>
          <a:bodyPr wrap="none">
            <a:spAutoFit/>
          </a:bodyPr>
          <a:lstStyle/>
          <a:p>
            <a:r>
              <a:rPr lang="zh-CN" altLang="en-US" sz="3200" b="1" dirty="0"/>
              <a:t>目录</a:t>
            </a:r>
            <a:endParaRPr lang="zh-CN" altLang="en-US" sz="3200" b="1" dirty="0" smtClean="0"/>
          </a:p>
        </p:txBody>
      </p:sp>
      <p:pic>
        <p:nvPicPr>
          <p:cNvPr id="2050" name="Picture 2" descr="d:\Backup\桌面\timg (6).png"/>
          <p:cNvPicPr>
            <a:picLocks noChangeAspect="1" noChangeArrowheads="1"/>
          </p:cNvPicPr>
          <p:nvPr/>
        </p:nvPicPr>
        <p:blipFill>
          <a:blip r:embed="rId4" cstate="print"/>
          <a:srcRect/>
          <a:stretch>
            <a:fillRect/>
          </a:stretch>
        </p:blipFill>
        <p:spPr bwMode="auto">
          <a:xfrm>
            <a:off x="123089" y="26377"/>
            <a:ext cx="857231" cy="857231"/>
          </a:xfrm>
          <a:prstGeom prst="rect">
            <a:avLst/>
          </a:prstGeom>
          <a:noFill/>
        </p:spPr>
      </p:pic>
      <p:graphicFrame>
        <p:nvGraphicFramePr>
          <p:cNvPr id="2" name="图示 1"/>
          <p:cNvGraphicFramePr/>
          <p:nvPr>
            <p:extLst>
              <p:ext uri="{D42A27DB-BD31-4B8C-83A1-F6EECF244321}">
                <p14:modId xmlns:p14="http://schemas.microsoft.com/office/powerpoint/2010/main" val="3192142224"/>
              </p:ext>
            </p:extLst>
          </p:nvPr>
        </p:nvGraphicFramePr>
        <p:xfrm>
          <a:off x="1475656" y="1268760"/>
          <a:ext cx="6504384" cy="512834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0527634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0"/>
          <p:cNvPicPr>
            <a:picLocks noChangeAspect="1" noChangeArrowheads="1"/>
          </p:cNvPicPr>
          <p:nvPr/>
        </p:nvPicPr>
        <p:blipFill>
          <a:blip r:embed="rId3" cstate="print"/>
          <a:srcRect/>
          <a:stretch>
            <a:fillRect/>
          </a:stretch>
        </p:blipFill>
        <p:spPr bwMode="auto">
          <a:xfrm>
            <a:off x="0" y="22225"/>
            <a:ext cx="9180512" cy="6835775"/>
          </a:xfrm>
          <a:prstGeom prst="rect">
            <a:avLst/>
          </a:prstGeom>
          <a:noFill/>
          <a:ln w="9525">
            <a:noFill/>
            <a:miter lim="800000"/>
            <a:headEnd/>
            <a:tailEnd/>
          </a:ln>
        </p:spPr>
      </p:pic>
      <p:pic>
        <p:nvPicPr>
          <p:cNvPr id="6158" name="Picture 2"/>
          <p:cNvPicPr>
            <a:picLocks noChangeAspect="1" noChangeArrowheads="1"/>
          </p:cNvPicPr>
          <p:nvPr/>
        </p:nvPicPr>
        <p:blipFill>
          <a:blip r:embed="rId4" cstate="print"/>
          <a:srcRect/>
          <a:stretch>
            <a:fillRect/>
          </a:stretch>
        </p:blipFill>
        <p:spPr bwMode="auto">
          <a:xfrm>
            <a:off x="0" y="0"/>
            <a:ext cx="9180512" cy="928688"/>
          </a:xfrm>
          <a:prstGeom prst="rect">
            <a:avLst/>
          </a:prstGeom>
          <a:noFill/>
          <a:ln w="9525">
            <a:noFill/>
            <a:miter lim="800000"/>
            <a:headEnd/>
            <a:tailEnd/>
          </a:ln>
        </p:spPr>
      </p:pic>
      <p:sp>
        <p:nvSpPr>
          <p:cNvPr id="6153" name="TextBox 12"/>
          <p:cNvSpPr txBox="1">
            <a:spLocks noChangeArrowheads="1"/>
          </p:cNvSpPr>
          <p:nvPr/>
        </p:nvSpPr>
        <p:spPr bwMode="auto">
          <a:xfrm>
            <a:off x="1142976" y="201594"/>
            <a:ext cx="3467616" cy="584775"/>
          </a:xfrm>
          <a:prstGeom prst="rect">
            <a:avLst/>
          </a:prstGeom>
          <a:noFill/>
          <a:ln w="9525">
            <a:noFill/>
            <a:miter lim="800000"/>
            <a:headEnd/>
            <a:tailEnd/>
          </a:ln>
        </p:spPr>
        <p:txBody>
          <a:bodyPr wrap="none">
            <a:spAutoFit/>
          </a:bodyPr>
          <a:lstStyle/>
          <a:p>
            <a:pPr lvl="0"/>
            <a:r>
              <a:rPr lang="zh-CN" altLang="en-US" sz="3200" dirty="0" smtClean="0">
                <a:latin typeface="黑体" panose="02010609060101010101" pitchFamily="49" charset="-122"/>
              </a:rPr>
              <a:t>深度学习理论脉络</a:t>
            </a:r>
            <a:endParaRPr lang="zh-CN" altLang="en-US" sz="3200" dirty="0">
              <a:latin typeface="黑体" panose="02010609060101010101" pitchFamily="49" charset="-122"/>
            </a:endParaRPr>
          </a:p>
        </p:txBody>
      </p:sp>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1860" name="AutoShape 4"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050" name="Picture 2" descr="d:\Backup\桌面\timg (6).png"/>
          <p:cNvPicPr>
            <a:picLocks noChangeAspect="1" noChangeArrowheads="1"/>
          </p:cNvPicPr>
          <p:nvPr/>
        </p:nvPicPr>
        <p:blipFill>
          <a:blip r:embed="rId5" cstate="print"/>
          <a:srcRect/>
          <a:stretch>
            <a:fillRect/>
          </a:stretch>
        </p:blipFill>
        <p:spPr bwMode="auto">
          <a:xfrm>
            <a:off x="123089" y="26377"/>
            <a:ext cx="857231" cy="857231"/>
          </a:xfrm>
          <a:prstGeom prst="rect">
            <a:avLst/>
          </a:prstGeom>
          <a:noFill/>
        </p:spPr>
      </p:pic>
      <p:sp>
        <p:nvSpPr>
          <p:cNvPr id="409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7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圆角矩形 2"/>
          <p:cNvSpPr/>
          <p:nvPr/>
        </p:nvSpPr>
        <p:spPr>
          <a:xfrm>
            <a:off x="2555776" y="1268760"/>
            <a:ext cx="1296144"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黑体" panose="02010609060101010101" pitchFamily="49" charset="-122"/>
                <a:ea typeface="黑体" panose="02010609060101010101" pitchFamily="49" charset="-122"/>
              </a:rPr>
              <a:t>感知器</a:t>
            </a:r>
            <a:endParaRPr lang="zh-CN" altLang="en-US" sz="2400" dirty="0">
              <a:latin typeface="黑体" panose="02010609060101010101" pitchFamily="49" charset="-122"/>
              <a:ea typeface="黑体" panose="02010609060101010101" pitchFamily="49" charset="-122"/>
            </a:endParaRPr>
          </a:p>
        </p:txBody>
      </p:sp>
      <p:sp>
        <p:nvSpPr>
          <p:cNvPr id="16" name="圆角矩形 15"/>
          <p:cNvSpPr/>
          <p:nvPr/>
        </p:nvSpPr>
        <p:spPr>
          <a:xfrm>
            <a:off x="4572000" y="1268760"/>
            <a:ext cx="1512168"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黑体" panose="02010609060101010101" pitchFamily="49" charset="-122"/>
                <a:ea typeface="黑体" panose="02010609060101010101" pitchFamily="49" charset="-122"/>
              </a:rPr>
              <a:t>激活函数</a:t>
            </a:r>
            <a:endParaRPr lang="zh-CN" altLang="en-US" sz="2400" dirty="0">
              <a:latin typeface="黑体" panose="02010609060101010101" pitchFamily="49" charset="-122"/>
              <a:ea typeface="黑体" panose="02010609060101010101" pitchFamily="49" charset="-122"/>
            </a:endParaRPr>
          </a:p>
        </p:txBody>
      </p:sp>
      <p:sp>
        <p:nvSpPr>
          <p:cNvPr id="18" name="圆角矩形 17"/>
          <p:cNvSpPr/>
          <p:nvPr/>
        </p:nvSpPr>
        <p:spPr>
          <a:xfrm>
            <a:off x="3347864" y="2708920"/>
            <a:ext cx="1800200"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黑体" panose="02010609060101010101" pitchFamily="49" charset="-122"/>
                <a:ea typeface="黑体" panose="02010609060101010101" pitchFamily="49" charset="-122"/>
              </a:rPr>
              <a:t>多</a:t>
            </a:r>
            <a:r>
              <a:rPr lang="zh-CN" altLang="en-US" sz="2400" dirty="0" smtClean="0">
                <a:latin typeface="黑体" panose="02010609060101010101" pitchFamily="49" charset="-122"/>
                <a:ea typeface="黑体" panose="02010609060101010101" pitchFamily="49" charset="-122"/>
              </a:rPr>
              <a:t>层</a:t>
            </a:r>
            <a:r>
              <a:rPr lang="zh-CN" altLang="en-US" sz="2400" dirty="0" smtClean="0">
                <a:latin typeface="黑体" panose="02010609060101010101" pitchFamily="49" charset="-122"/>
                <a:ea typeface="黑体" panose="02010609060101010101" pitchFamily="49" charset="-122"/>
              </a:rPr>
              <a:t>感知器</a:t>
            </a:r>
            <a:endParaRPr lang="zh-CN" altLang="en-US" sz="2400" dirty="0">
              <a:latin typeface="黑体" panose="02010609060101010101" pitchFamily="49" charset="-122"/>
              <a:ea typeface="黑体" panose="02010609060101010101" pitchFamily="49" charset="-122"/>
            </a:endParaRPr>
          </a:p>
        </p:txBody>
      </p:sp>
      <p:sp>
        <p:nvSpPr>
          <p:cNvPr id="5" name="下箭头 4"/>
          <p:cNvSpPr/>
          <p:nvPr/>
        </p:nvSpPr>
        <p:spPr>
          <a:xfrm rot="19238069">
            <a:off x="3193508" y="2060507"/>
            <a:ext cx="432048"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下箭头 19"/>
          <p:cNvSpPr/>
          <p:nvPr/>
        </p:nvSpPr>
        <p:spPr>
          <a:xfrm rot="2657319">
            <a:off x="4855754" y="2057834"/>
            <a:ext cx="432048"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下箭头 5"/>
          <p:cNvSpPr/>
          <p:nvPr/>
        </p:nvSpPr>
        <p:spPr>
          <a:xfrm>
            <a:off x="3995936" y="3501008"/>
            <a:ext cx="504056" cy="7200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圆角矩形 21"/>
          <p:cNvSpPr/>
          <p:nvPr/>
        </p:nvSpPr>
        <p:spPr>
          <a:xfrm>
            <a:off x="5580112" y="3212976"/>
            <a:ext cx="1080120" cy="9361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400" dirty="0" smtClean="0">
                <a:latin typeface="黑体" panose="02010609060101010101" pitchFamily="49" charset="-122"/>
                <a:ea typeface="黑体" panose="02010609060101010101" pitchFamily="49" charset="-122"/>
              </a:rPr>
              <a:t>反向传播</a:t>
            </a:r>
            <a:endParaRPr lang="zh-CN" altLang="en-US" sz="2400" dirty="0">
              <a:latin typeface="黑体" panose="02010609060101010101" pitchFamily="49" charset="-122"/>
              <a:ea typeface="黑体" panose="02010609060101010101" pitchFamily="49" charset="-122"/>
            </a:endParaRPr>
          </a:p>
        </p:txBody>
      </p:sp>
      <p:sp>
        <p:nvSpPr>
          <p:cNvPr id="24" name="圆角矩形 23"/>
          <p:cNvSpPr/>
          <p:nvPr/>
        </p:nvSpPr>
        <p:spPr>
          <a:xfrm>
            <a:off x="3203848" y="4437112"/>
            <a:ext cx="208823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黑体" panose="02010609060101010101" pitchFamily="49" charset="-122"/>
                <a:ea typeface="黑体" panose="02010609060101010101" pitchFamily="49" charset="-122"/>
              </a:rPr>
              <a:t>前馈神经网络</a:t>
            </a:r>
            <a:endParaRPr lang="zh-CN" altLang="en-US" sz="2400" dirty="0">
              <a:latin typeface="黑体" panose="02010609060101010101" pitchFamily="49" charset="-122"/>
              <a:ea typeface="黑体" panose="02010609060101010101" pitchFamily="49" charset="-122"/>
            </a:endParaRPr>
          </a:p>
        </p:txBody>
      </p:sp>
      <p:sp>
        <p:nvSpPr>
          <p:cNvPr id="8" name="下箭头 7"/>
          <p:cNvSpPr/>
          <p:nvPr/>
        </p:nvSpPr>
        <p:spPr>
          <a:xfrm rot="2808148">
            <a:off x="4903601" y="3795003"/>
            <a:ext cx="432048" cy="50405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6" name="圆角矩形 25"/>
          <p:cNvSpPr/>
          <p:nvPr/>
        </p:nvSpPr>
        <p:spPr>
          <a:xfrm>
            <a:off x="3203848" y="5877272"/>
            <a:ext cx="2088232" cy="648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latin typeface="黑体" panose="02010609060101010101" pitchFamily="49" charset="-122"/>
                <a:ea typeface="黑体" panose="02010609060101010101" pitchFamily="49" charset="-122"/>
              </a:rPr>
              <a:t>卷积神经网络</a:t>
            </a:r>
            <a:endParaRPr lang="zh-CN" altLang="en-US" sz="2400" dirty="0">
              <a:latin typeface="黑体" panose="02010609060101010101" pitchFamily="49" charset="-122"/>
              <a:ea typeface="黑体" panose="02010609060101010101" pitchFamily="49" charset="-122"/>
            </a:endParaRPr>
          </a:p>
        </p:txBody>
      </p:sp>
      <p:sp>
        <p:nvSpPr>
          <p:cNvPr id="27" name="下箭头 26"/>
          <p:cNvSpPr/>
          <p:nvPr/>
        </p:nvSpPr>
        <p:spPr>
          <a:xfrm>
            <a:off x="3995936" y="5229200"/>
            <a:ext cx="504056"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圆角矩形 27"/>
          <p:cNvSpPr/>
          <p:nvPr/>
        </p:nvSpPr>
        <p:spPr>
          <a:xfrm>
            <a:off x="5508104" y="4653136"/>
            <a:ext cx="2016224" cy="115212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342900" indent="-342900">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局部</a:t>
            </a:r>
            <a:r>
              <a:rPr lang="zh-CN" altLang="en-US" sz="2000" dirty="0" smtClean="0">
                <a:latin typeface="黑体" panose="02010609060101010101" pitchFamily="49" charset="-122"/>
                <a:ea typeface="黑体" panose="02010609060101010101" pitchFamily="49" charset="-122"/>
              </a:rPr>
              <a:t>感受野</a:t>
            </a:r>
            <a:endParaRPr lang="en-US" altLang="zh-CN" sz="20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rPr>
              <a:t>权值共享</a:t>
            </a:r>
            <a:endParaRPr lang="en-US" altLang="zh-CN" sz="2000" dirty="0" smtClean="0">
              <a:latin typeface="黑体" panose="02010609060101010101" pitchFamily="49" charset="-122"/>
              <a:ea typeface="黑体" panose="02010609060101010101" pitchFamily="49" charset="-122"/>
            </a:endParaRPr>
          </a:p>
          <a:p>
            <a:pPr marL="342900" indent="-342900">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rPr>
              <a:t>池化</a:t>
            </a:r>
            <a:endParaRPr lang="en-US" altLang="zh-CN" sz="2000" dirty="0" smtClean="0">
              <a:latin typeface="黑体" panose="02010609060101010101" pitchFamily="49" charset="-122"/>
              <a:ea typeface="黑体" panose="02010609060101010101" pitchFamily="49" charset="-122"/>
            </a:endParaRPr>
          </a:p>
        </p:txBody>
      </p:sp>
      <p:sp>
        <p:nvSpPr>
          <p:cNvPr id="29" name="下箭头 28"/>
          <p:cNvSpPr/>
          <p:nvPr/>
        </p:nvSpPr>
        <p:spPr>
          <a:xfrm rot="2808148">
            <a:off x="4903601" y="5235163"/>
            <a:ext cx="432048" cy="50405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71338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AutoShape 2"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1860" name="AutoShape 4" descr="http://img3.imgtn.bdimg.com/it/u=2012271793,2982897252&amp;fm=23&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09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7"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69"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0971"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8" name="TextBox 12"/>
          <p:cNvSpPr txBox="1">
            <a:spLocks noChangeArrowheads="1"/>
          </p:cNvSpPr>
          <p:nvPr/>
        </p:nvSpPr>
        <p:spPr bwMode="auto">
          <a:xfrm>
            <a:off x="1142976" y="201594"/>
            <a:ext cx="2236510" cy="584775"/>
          </a:xfrm>
          <a:prstGeom prst="rect">
            <a:avLst/>
          </a:prstGeom>
          <a:noFill/>
          <a:ln w="9525">
            <a:noFill/>
            <a:miter lim="800000"/>
            <a:headEnd/>
            <a:tailEnd/>
          </a:ln>
        </p:spPr>
        <p:txBody>
          <a:bodyPr wrap="none">
            <a:spAutoFit/>
          </a:bodyPr>
          <a:lstStyle/>
          <a:p>
            <a:pPr lvl="0"/>
            <a:r>
              <a:rPr lang="zh-CN" altLang="en-US" sz="3200" dirty="0" smtClean="0">
                <a:latin typeface="黑体" panose="02010609060101010101" pitchFamily="49" charset="-122"/>
              </a:rPr>
              <a:t>感知器模型</a:t>
            </a:r>
            <a:endParaRPr lang="zh-CN" altLang="en-US" sz="3200" dirty="0">
              <a:latin typeface="黑体" panose="02010609060101010101" pitchFamily="49" charset="-122"/>
            </a:endParaRPr>
          </a:p>
        </p:txBody>
      </p:sp>
      <p:sp>
        <p:nvSpPr>
          <p:cNvPr id="39" name="椭圆 38"/>
          <p:cNvSpPr/>
          <p:nvPr/>
        </p:nvSpPr>
        <p:spPr>
          <a:xfrm>
            <a:off x="2123728" y="1844824"/>
            <a:ext cx="978795" cy="978795"/>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400"/>
          </a:p>
        </p:txBody>
      </p:sp>
      <p:cxnSp>
        <p:nvCxnSpPr>
          <p:cNvPr id="40" name="直接箭头连接符 39"/>
          <p:cNvCxnSpPr/>
          <p:nvPr/>
        </p:nvCxnSpPr>
        <p:spPr>
          <a:xfrm>
            <a:off x="1084833" y="1797601"/>
            <a:ext cx="1064654" cy="339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p:cNvCxnSpPr>
            <a:endCxn id="39" idx="2"/>
          </p:cNvCxnSpPr>
          <p:nvPr/>
        </p:nvCxnSpPr>
        <p:spPr>
          <a:xfrm>
            <a:off x="1084833" y="2334221"/>
            <a:ext cx="103889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p:cNvCxnSpPr/>
          <p:nvPr/>
        </p:nvCxnSpPr>
        <p:spPr>
          <a:xfrm flipV="1">
            <a:off x="1084833" y="2531699"/>
            <a:ext cx="1064654" cy="3906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p:cNvCxnSpPr>
            <a:stCxn id="39" idx="6"/>
          </p:cNvCxnSpPr>
          <p:nvPr/>
        </p:nvCxnSpPr>
        <p:spPr>
          <a:xfrm flipV="1">
            <a:off x="3102523" y="2334221"/>
            <a:ext cx="48081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文本框 43"/>
          <p:cNvSpPr txBox="1"/>
          <p:nvPr/>
        </p:nvSpPr>
        <p:spPr>
          <a:xfrm>
            <a:off x="3635896" y="2060848"/>
            <a:ext cx="577402" cy="461665"/>
          </a:xfrm>
          <a:prstGeom prst="rect">
            <a:avLst/>
          </a:prstGeom>
          <a:noFill/>
        </p:spPr>
        <p:txBody>
          <a:bodyPr wrap="none" rtlCol="0">
            <a:spAutoFit/>
          </a:bodyPr>
          <a:lstStyle/>
          <a:p>
            <a:r>
              <a:rPr lang="en-US" altLang="zh-CN" sz="2400" dirty="0" smtClean="0">
                <a:latin typeface="Times New Roman" panose="02020603050405020304" pitchFamily="18" charset="0"/>
                <a:cs typeface="Times New Roman" panose="02020603050405020304" pitchFamily="18" charset="0"/>
              </a:rPr>
              <a:t>out</a:t>
            </a:r>
            <a:endParaRPr lang="zh-C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5" name="文本框 44"/>
              <p:cNvSpPr txBox="1"/>
              <p:nvPr/>
            </p:nvSpPr>
            <p:spPr>
              <a:xfrm>
                <a:off x="539552" y="1484784"/>
                <a:ext cx="55758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𝑥</m:t>
                          </m:r>
                        </m:e>
                        <m:sub>
                          <m:r>
                            <a:rPr lang="en-US" altLang="zh-CN" sz="2400" b="0" i="1" smtClean="0">
                              <a:latin typeface="Cambria Math" panose="02040503050406030204" pitchFamily="18" charset="0"/>
                              <a:cs typeface="Times New Roman" panose="02020603050405020304" pitchFamily="18" charset="0"/>
                            </a:rPr>
                            <m:t>1</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45" name="文本框 44"/>
              <p:cNvSpPr txBox="1">
                <a:spLocks noRot="1" noChangeAspect="1" noMove="1" noResize="1" noEditPoints="1" noAdjustHandles="1" noChangeArrowheads="1" noChangeShapeType="1" noTextEdit="1"/>
              </p:cNvSpPr>
              <p:nvPr/>
            </p:nvSpPr>
            <p:spPr>
              <a:xfrm>
                <a:off x="539552" y="1484784"/>
                <a:ext cx="557589" cy="461665"/>
              </a:xfrm>
              <a:prstGeom prst="rect">
                <a:avLst/>
              </a:prstGeom>
              <a:blipFill>
                <a:blip r:embed="rId3"/>
                <a:stretch>
                  <a:fillRect b="-2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539552" y="2060848"/>
                <a:ext cx="5647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𝑥</m:t>
                          </m:r>
                        </m:e>
                        <m:sub>
                          <m:r>
                            <a:rPr lang="en-US" altLang="zh-CN" sz="2400" b="0" i="1" smtClean="0">
                              <a:latin typeface="Cambria Math" panose="02040503050406030204" pitchFamily="18" charset="0"/>
                              <a:cs typeface="Times New Roman" panose="02020603050405020304" pitchFamily="18" charset="0"/>
                            </a:rPr>
                            <m:t>2</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46" name="文本框 45"/>
              <p:cNvSpPr txBox="1">
                <a:spLocks noRot="1" noChangeAspect="1" noMove="1" noResize="1" noEditPoints="1" noAdjustHandles="1" noChangeArrowheads="1" noChangeShapeType="1" noTextEdit="1"/>
              </p:cNvSpPr>
              <p:nvPr/>
            </p:nvSpPr>
            <p:spPr>
              <a:xfrm>
                <a:off x="539552" y="2060848"/>
                <a:ext cx="564706" cy="461665"/>
              </a:xfrm>
              <a:prstGeom prst="rect">
                <a:avLst/>
              </a:prstGeom>
              <a:blipFill>
                <a:blip r:embed="rId4"/>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539552" y="2708920"/>
                <a:ext cx="5647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cs typeface="Times New Roman" panose="02020603050405020304" pitchFamily="18" charset="0"/>
                            </a:rPr>
                          </m:ctrlPr>
                        </m:sSubPr>
                        <m:e>
                          <m:r>
                            <a:rPr lang="en-US" altLang="zh-CN" sz="2400" b="0" i="1" smtClean="0">
                              <a:latin typeface="Cambria Math" panose="02040503050406030204" pitchFamily="18" charset="0"/>
                              <a:cs typeface="Times New Roman" panose="02020603050405020304" pitchFamily="18" charset="0"/>
                            </a:rPr>
                            <m:t>𝑥</m:t>
                          </m:r>
                        </m:e>
                        <m:sub>
                          <m:r>
                            <a:rPr lang="en-US" altLang="zh-CN" sz="2400" b="0" i="1" smtClean="0">
                              <a:latin typeface="Cambria Math" panose="02040503050406030204" pitchFamily="18" charset="0"/>
                              <a:cs typeface="Times New Roman" panose="02020603050405020304" pitchFamily="18" charset="0"/>
                            </a:rPr>
                            <m:t>3</m:t>
                          </m:r>
                        </m:sub>
                      </m:sSub>
                    </m:oMath>
                  </m:oMathPara>
                </a14:m>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539552" y="2708920"/>
                <a:ext cx="564706" cy="461665"/>
              </a:xfrm>
              <a:prstGeom prst="rect">
                <a:avLst/>
              </a:prstGeom>
              <a:blipFill>
                <a:blip r:embed="rId5"/>
                <a:stretch>
                  <a:fillRect b="-2632"/>
                </a:stretch>
              </a:blipFill>
            </p:spPr>
            <p:txBody>
              <a:bodyPr/>
              <a:lstStyle/>
              <a:p>
                <a:r>
                  <a:rPr lang="zh-CN" altLang="en-US">
                    <a:noFill/>
                  </a:rPr>
                  <a:t> </a:t>
                </a:r>
              </a:p>
            </p:txBody>
          </p:sp>
        </mc:Fallback>
      </mc:AlternateContent>
      <p:pic>
        <p:nvPicPr>
          <p:cNvPr id="2" name="图片 1"/>
          <p:cNvPicPr>
            <a:picLocks noChangeAspect="1"/>
          </p:cNvPicPr>
          <p:nvPr/>
        </p:nvPicPr>
        <p:blipFill>
          <a:blip r:embed="rId6"/>
          <a:stretch>
            <a:fillRect/>
          </a:stretch>
        </p:blipFill>
        <p:spPr>
          <a:xfrm>
            <a:off x="683568" y="4149080"/>
            <a:ext cx="3991488" cy="1542668"/>
          </a:xfrm>
          <a:prstGeom prst="rect">
            <a:avLst/>
          </a:prstGeom>
        </p:spPr>
      </p:pic>
      <p:sp>
        <p:nvSpPr>
          <p:cNvPr id="48" name="文本框 47"/>
          <p:cNvSpPr txBox="1"/>
          <p:nvPr/>
        </p:nvSpPr>
        <p:spPr>
          <a:xfrm>
            <a:off x="1403648" y="5733256"/>
            <a:ext cx="2492990"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感知器的输出计算公式</a:t>
            </a:r>
            <a:endParaRPr lang="zh-CN" altLang="en-US" dirty="0">
              <a:latin typeface="仿宋" panose="02010609060101010101" pitchFamily="49" charset="-122"/>
              <a:ea typeface="仿宋" panose="02010609060101010101" pitchFamily="49" charset="-122"/>
            </a:endParaRPr>
          </a:p>
        </p:txBody>
      </p:sp>
      <p:sp>
        <p:nvSpPr>
          <p:cNvPr id="49" name="文本框 48"/>
          <p:cNvSpPr txBox="1"/>
          <p:nvPr/>
        </p:nvSpPr>
        <p:spPr>
          <a:xfrm>
            <a:off x="4860032" y="1052736"/>
            <a:ext cx="4032448" cy="28623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smtClean="0"/>
              <a:t>模拟人类神经元活动的数学模型</a:t>
            </a:r>
            <a:endParaRPr lang="en-US" altLang="zh-CN" sz="2000" dirty="0" smtClean="0"/>
          </a:p>
          <a:p>
            <a:pPr marL="285750" indent="-285750">
              <a:lnSpc>
                <a:spcPct val="150000"/>
              </a:lnSpc>
              <a:buFont typeface="Arial" panose="020B0604020202020204" pitchFamily="34" charset="0"/>
              <a:buChar char="•"/>
            </a:pPr>
            <a:r>
              <a:rPr lang="zh-CN" altLang="en-US" sz="2000" dirty="0" smtClean="0"/>
              <a:t>是构成</a:t>
            </a:r>
            <a:r>
              <a:rPr lang="zh-CN" altLang="en-US" sz="2000" dirty="0" smtClean="0">
                <a:solidFill>
                  <a:srgbClr val="FF0000"/>
                </a:solidFill>
              </a:rPr>
              <a:t>人工神经网络</a:t>
            </a:r>
            <a:r>
              <a:rPr lang="zh-CN" altLang="en-US" sz="2000" dirty="0" smtClean="0"/>
              <a:t>的基础</a:t>
            </a:r>
            <a:endParaRPr lang="en-US" altLang="zh-CN" sz="2000" dirty="0" smtClean="0"/>
          </a:p>
          <a:p>
            <a:pPr marL="285750" indent="-285750">
              <a:lnSpc>
                <a:spcPct val="150000"/>
              </a:lnSpc>
              <a:buFont typeface="Arial" panose="020B0604020202020204" pitchFamily="34" charset="0"/>
              <a:buChar char="•"/>
            </a:pPr>
            <a:r>
              <a:rPr lang="zh-CN" altLang="en-US" sz="2000" dirty="0" smtClean="0"/>
              <a:t>其输出由输入的</a:t>
            </a:r>
            <a:r>
              <a:rPr lang="zh-CN" altLang="en-US" sz="2000" dirty="0" smtClean="0">
                <a:solidFill>
                  <a:srgbClr val="FF0000"/>
                </a:solidFill>
              </a:rPr>
              <a:t>加权</a:t>
            </a:r>
            <a:r>
              <a:rPr lang="zh-CN" altLang="en-US" sz="2000" dirty="0" smtClean="0"/>
              <a:t>和与</a:t>
            </a:r>
            <a:r>
              <a:rPr lang="zh-CN" altLang="en-US" sz="2000" dirty="0" smtClean="0">
                <a:solidFill>
                  <a:srgbClr val="FF0000"/>
                </a:solidFill>
              </a:rPr>
              <a:t>门限</a:t>
            </a:r>
            <a:r>
              <a:rPr lang="zh-CN" altLang="en-US" sz="2000" dirty="0" smtClean="0"/>
              <a:t>的比较确定</a:t>
            </a:r>
            <a:endParaRPr lang="en-US" altLang="zh-CN" sz="2000" dirty="0" smtClean="0"/>
          </a:p>
          <a:p>
            <a:pPr marL="285750" indent="-285750">
              <a:lnSpc>
                <a:spcPct val="150000"/>
              </a:lnSpc>
              <a:buFont typeface="Arial" panose="020B0604020202020204" pitchFamily="34" charset="0"/>
              <a:buChar char="•"/>
            </a:pPr>
            <a:r>
              <a:rPr lang="zh-CN" altLang="en-US" sz="2000" dirty="0" smtClean="0"/>
              <a:t>门限确定了神经元被激发的难易程度</a:t>
            </a:r>
            <a:endParaRPr lang="en-US" altLang="zh-CN" sz="2000" dirty="0"/>
          </a:p>
        </p:txBody>
      </p:sp>
      <p:sp>
        <p:nvSpPr>
          <p:cNvPr id="50" name="文本框 49"/>
          <p:cNvSpPr txBox="1"/>
          <p:nvPr/>
        </p:nvSpPr>
        <p:spPr>
          <a:xfrm>
            <a:off x="1907704" y="3284984"/>
            <a:ext cx="1569660" cy="369332"/>
          </a:xfrm>
          <a:prstGeom prst="rect">
            <a:avLst/>
          </a:prstGeom>
          <a:noFill/>
        </p:spPr>
        <p:txBody>
          <a:bodyPr wrap="none" rtlCol="0">
            <a:spAutoFit/>
          </a:bodyPr>
          <a:lstStyle/>
          <a:p>
            <a:r>
              <a:rPr lang="zh-CN" altLang="en-US" dirty="0" smtClean="0">
                <a:latin typeface="仿宋" panose="02010609060101010101" pitchFamily="49" charset="-122"/>
                <a:ea typeface="仿宋" panose="02010609060101010101" pitchFamily="49" charset="-122"/>
              </a:rPr>
              <a:t>感知器示意图</a:t>
            </a:r>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141899401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5"/>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33"/>
  <p:tag name="KSO_WM_UNIT_TYPE" val="a"/>
  <p:tag name="KSO_WM_UNIT_INDEX" val="1"/>
  <p:tag name="KSO_WM_UNIT_ID" val="custom133_28*a*1"/>
  <p:tag name="KSO_WM_UNIT_CLEAR" val="1"/>
  <p:tag name="KSO_WM_UNIT_LAYERLEVEL" val="1"/>
  <p:tag name="KSO_WM_UNIT_VALUE" val="7"/>
  <p:tag name="KSO_WM_UNIT_ISCONTENTSTITLE" val="0"/>
  <p:tag name="KSO_WM_UNIT_HIGHLIGHT" val="0"/>
  <p:tag name="KSO_WM_UNIT_COMPATIBLE" val="0"/>
  <p:tag name="KSO_WM_UNIT_PRESET_TEXT" val="THANKS"/>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4824</TotalTime>
  <Words>2024</Words>
  <Application>Microsoft Office PowerPoint</Application>
  <PresentationFormat>全屏显示(4:3)</PresentationFormat>
  <Paragraphs>337</Paragraphs>
  <Slides>40</Slides>
  <Notes>10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40</vt:i4>
      </vt:variant>
    </vt:vector>
  </HeadingPairs>
  <TitlesOfParts>
    <vt:vector size="52" baseType="lpstr">
      <vt:lpstr>仿宋</vt:lpstr>
      <vt:lpstr>黑体</vt:lpstr>
      <vt:lpstr>华文楷体</vt:lpstr>
      <vt:lpstr>楷体</vt:lpstr>
      <vt:lpstr>宋体</vt:lpstr>
      <vt:lpstr>微软雅黑</vt:lpstr>
      <vt:lpstr>Arial</vt:lpstr>
      <vt:lpstr>Arial Narrow</vt:lpstr>
      <vt:lpstr>Calibri</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—谢谢指导—</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dell</dc:creator>
  <cp:lastModifiedBy>廖 半导体</cp:lastModifiedBy>
  <cp:revision>325</cp:revision>
  <dcterms:created xsi:type="dcterms:W3CDTF">2016-04-13T01:19:05Z</dcterms:created>
  <dcterms:modified xsi:type="dcterms:W3CDTF">2019-05-13T10:45:40Z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